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 id="2147483841" r:id="rId2"/>
  </p:sldMasterIdLst>
  <p:notesMasterIdLst>
    <p:notesMasterId r:id="rId39"/>
  </p:notesMasterIdLst>
  <p:handoutMasterIdLst>
    <p:handoutMasterId r:id="rId40"/>
  </p:handoutMasterIdLst>
  <p:sldIdLst>
    <p:sldId id="256" r:id="rId3"/>
    <p:sldId id="786" r:id="rId4"/>
    <p:sldId id="683" r:id="rId5"/>
    <p:sldId id="573" r:id="rId6"/>
    <p:sldId id="629" r:id="rId7"/>
    <p:sldId id="806" r:id="rId8"/>
    <p:sldId id="745" r:id="rId9"/>
    <p:sldId id="794" r:id="rId10"/>
    <p:sldId id="795" r:id="rId11"/>
    <p:sldId id="685" r:id="rId12"/>
    <p:sldId id="687" r:id="rId13"/>
    <p:sldId id="631" r:id="rId14"/>
    <p:sldId id="749" r:id="rId15"/>
    <p:sldId id="750" r:id="rId16"/>
    <p:sldId id="787" r:id="rId17"/>
    <p:sldId id="796" r:id="rId18"/>
    <p:sldId id="807" r:id="rId19"/>
    <p:sldId id="788" r:id="rId20"/>
    <p:sldId id="798" r:id="rId21"/>
    <p:sldId id="797" r:id="rId22"/>
    <p:sldId id="799" r:id="rId23"/>
    <p:sldId id="800" r:id="rId24"/>
    <p:sldId id="801" r:id="rId25"/>
    <p:sldId id="792" r:id="rId26"/>
    <p:sldId id="802" r:id="rId27"/>
    <p:sldId id="803" r:id="rId28"/>
    <p:sldId id="757" r:id="rId29"/>
    <p:sldId id="759" r:id="rId30"/>
    <p:sldId id="760" r:id="rId31"/>
    <p:sldId id="804" r:id="rId32"/>
    <p:sldId id="805" r:id="rId33"/>
    <p:sldId id="785" r:id="rId34"/>
    <p:sldId id="337" r:id="rId35"/>
    <p:sldId id="305" r:id="rId36"/>
    <p:sldId id="682" r:id="rId37"/>
    <p:sldId id="784"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53" d="100"/>
          <a:sy n="53" d="100"/>
        </p:scale>
        <p:origin x="1112" y="40"/>
      </p:cViewPr>
      <p:guideLst>
        <p:guide orient="horz" pos="2160"/>
        <p:guide pos="3840"/>
      </p:guideLst>
    </p:cSldViewPr>
  </p:slideViewPr>
  <p:notesTextViewPr>
    <p:cViewPr>
      <p:scale>
        <a:sx n="150" d="100"/>
        <a:sy n="150" d="100"/>
      </p:scale>
      <p:origin x="0" y="0"/>
    </p:cViewPr>
  </p:notesTextViewPr>
  <p:sorterViewPr>
    <p:cViewPr>
      <p:scale>
        <a:sx n="66" d="100"/>
        <a:sy n="66" d="100"/>
      </p:scale>
      <p:origin x="0" y="0"/>
    </p:cViewPr>
  </p:sorterViewPr>
  <p:notesViewPr>
    <p:cSldViewPr>
      <p:cViewPr varScale="1">
        <p:scale>
          <a:sx n="87" d="100"/>
          <a:sy n="87" d="100"/>
        </p:scale>
        <p:origin x="384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10C925C-6655-4E88-D6B3-FFAAEDD93D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F5BCBBE-F49D-1C0D-AA02-3E81B6F2E5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C82A8-9DD9-419E-929B-1DA5A98994BE}" type="datetimeFigureOut">
              <a:rPr lang="zh-CN" altLang="en-US" smtClean="0"/>
              <a:t>2022/10/11</a:t>
            </a:fld>
            <a:endParaRPr lang="zh-CN" altLang="en-US"/>
          </a:p>
        </p:txBody>
      </p:sp>
      <p:sp>
        <p:nvSpPr>
          <p:cNvPr id="4" name="页脚占位符 3">
            <a:extLst>
              <a:ext uri="{FF2B5EF4-FFF2-40B4-BE49-F238E27FC236}">
                <a16:creationId xmlns:a16="http://schemas.microsoft.com/office/drawing/2014/main" id="{09C6F66B-3F46-2C88-7933-EE14F94866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034DAF1-3C20-DCD1-A021-3A3E36387C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DB29DB-0B24-4299-9206-A2B1985AF01F}" type="slidenum">
              <a:rPr lang="zh-CN" altLang="en-US" smtClean="0"/>
              <a:t>‹#›</a:t>
            </a:fld>
            <a:endParaRPr lang="zh-CN" altLang="en-US"/>
          </a:p>
        </p:txBody>
      </p:sp>
    </p:spTree>
    <p:extLst>
      <p:ext uri="{BB962C8B-B14F-4D97-AF65-F5344CB8AC3E}">
        <p14:creationId xmlns:p14="http://schemas.microsoft.com/office/powerpoint/2010/main" val="1785297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10/11/2022</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密度直达不是对称的</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en-US" altLang="zh-CN"/>
              <a:t>MinPnts=4</a:t>
            </a:r>
            <a:endParaRPr lang="zh-CN" altLang="en-US"/>
          </a:p>
        </p:txBody>
      </p:sp>
    </p:spTree>
    <p:extLst>
      <p:ext uri="{BB962C8B-B14F-4D97-AF65-F5344CB8AC3E}">
        <p14:creationId xmlns:p14="http://schemas.microsoft.com/office/powerpoint/2010/main" val="3768298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extLst>
      <p:ext uri="{BB962C8B-B14F-4D97-AF65-F5344CB8AC3E}">
        <p14:creationId xmlns:p14="http://schemas.microsoft.com/office/powerpoint/2010/main" val="327132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extLst>
      <p:ext uri="{BB962C8B-B14F-4D97-AF65-F5344CB8AC3E}">
        <p14:creationId xmlns:p14="http://schemas.microsoft.com/office/powerpoint/2010/main" val="152425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33</a:t>
            </a:fld>
            <a:endParaRPr lang="en-US" altLang="zh-CN"/>
          </a:p>
        </p:txBody>
      </p:sp>
    </p:spTree>
    <p:extLst>
      <p:ext uri="{BB962C8B-B14F-4D97-AF65-F5344CB8AC3E}">
        <p14:creationId xmlns:p14="http://schemas.microsoft.com/office/powerpoint/2010/main" val="3336353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注意这一页例子说法上的改变</a:t>
            </a:r>
          </a:p>
        </p:txBody>
      </p:sp>
    </p:spTree>
    <p:extLst>
      <p:ext uri="{BB962C8B-B14F-4D97-AF65-F5344CB8AC3E}">
        <p14:creationId xmlns:p14="http://schemas.microsoft.com/office/powerpoint/2010/main" val="786828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extLst>
      <p:ext uri="{BB962C8B-B14F-4D97-AF65-F5344CB8AC3E}">
        <p14:creationId xmlns:p14="http://schemas.microsoft.com/office/powerpoint/2010/main" val="2375348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extLst>
      <p:ext uri="{BB962C8B-B14F-4D97-AF65-F5344CB8AC3E}">
        <p14:creationId xmlns:p14="http://schemas.microsoft.com/office/powerpoint/2010/main" val="1356616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extLst>
      <p:ext uri="{BB962C8B-B14F-4D97-AF65-F5344CB8AC3E}">
        <p14:creationId xmlns:p14="http://schemas.microsoft.com/office/powerpoint/2010/main" val="104645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r>
              <a:rPr lang="zh-CN" altLang="en-US" sz="2700">
                <a:solidFill>
                  <a:schemeClr val="accent1">
                    <a:lumMod val="50000"/>
                  </a:schemeClr>
                </a:solidFill>
              </a:rPr>
              <a:t>机器学习与金融应用</a:t>
            </a:r>
            <a:endParaRPr lang="zh-CN" altLang="zh-CN" sz="2700">
              <a:solidFill>
                <a:schemeClr val="accent1">
                  <a:lumMod val="50000"/>
                </a:schemeClr>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endParaRPr lang="zh-CN" altLang="en-US"/>
          </a:p>
        </p:txBody>
      </p:sp>
    </p:spTree>
    <p:extLst>
      <p:ext uri="{BB962C8B-B14F-4D97-AF65-F5344CB8AC3E}">
        <p14:creationId xmlns:p14="http://schemas.microsoft.com/office/powerpoint/2010/main" val="371443204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47133" y="42864"/>
            <a:ext cx="105156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47133" y="1158537"/>
            <a:ext cx="11489267"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6486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262697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593608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2"/>
            <a:ext cx="5342467" cy="445293"/>
          </a:xfrm>
        </p:spPr>
        <p:txBody>
          <a:bodyPr>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112792"/>
            <a:ext cx="5740400" cy="445293"/>
          </a:xfrm>
        </p:spPr>
        <p:txBody>
          <a:bodyPr>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623290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263014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885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152400"/>
            <a:ext cx="9592733"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257300"/>
            <a:ext cx="11506200" cy="457200"/>
          </a:xfrm>
        </p:spPr>
        <p:txBody>
          <a:bodyPr>
            <a:normAutofit/>
          </a:bodyPr>
          <a:lstStyle>
            <a:lvl1pPr marL="0" indent="0">
              <a:buFont typeface="Arial" panose="020B0604020202020204" pitchFamily="34" charset="0"/>
              <a:buNone/>
              <a:defRPr sz="3000" baseline="0">
                <a:solidFill>
                  <a:srgbClr val="023A91"/>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828800"/>
            <a:ext cx="11506200" cy="4343400"/>
          </a:xfrm>
        </p:spPr>
        <p:txBody>
          <a:bodyPr/>
          <a:lstStyle>
            <a:lvl1pPr>
              <a:defRPr baseline="0"/>
            </a:lvl1pPr>
            <a:lvl2pPr>
              <a:defRPr baseline="0"/>
            </a:lvl2pPr>
            <a:lvl3pPr>
              <a:defRPr baseline="0"/>
            </a:lvl3pPr>
            <a:lvl4pPr>
              <a:defRPr baseline="0"/>
            </a:lvl4pPr>
            <a:lvl5pP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3" name="日期占位符 2">
            <a:extLst>
              <a:ext uri="{FF2B5EF4-FFF2-40B4-BE49-F238E27FC236}">
                <a16:creationId xmlns:a16="http://schemas.microsoft.com/office/drawing/2014/main" id="{CF4038B4-FC2A-7D49-E5D7-E57011E8AD1F}"/>
              </a:ext>
            </a:extLst>
          </p:cNvPr>
          <p:cNvSpPr>
            <a:spLocks noGrp="1"/>
          </p:cNvSpPr>
          <p:nvPr>
            <p:ph type="dt" sz="half" idx="15"/>
          </p:nvPr>
        </p:nvSpPr>
        <p:spPr>
          <a:xfrm>
            <a:off x="838200" y="6356351"/>
            <a:ext cx="2743200" cy="365125"/>
          </a:xfrm>
          <a:prstGeom prst="rect">
            <a:avLst/>
          </a:prstGeom>
        </p:spPr>
        <p:txBody>
          <a:bodyPr/>
          <a:lstStyle>
            <a:lvl1pPr fontAlgn="auto">
              <a:spcBef>
                <a:spcPts val="0"/>
              </a:spcBef>
              <a:spcAft>
                <a:spcPts val="0"/>
              </a:spcAft>
              <a:defRPr>
                <a:latin typeface="+mn-lt"/>
                <a:ea typeface="+mn-ea"/>
              </a:defRPr>
            </a:lvl1pPr>
          </a:lstStyle>
          <a:p>
            <a:pPr>
              <a:defRPr/>
            </a:pPr>
            <a:fld id="{F24414CE-8458-4D13-8DFA-77832425631C}" type="datetimeFigureOut">
              <a:rPr lang="zh-CN" altLang="en-US"/>
              <a:pPr>
                <a:defRPr/>
              </a:pPr>
              <a:t>2022/10/11</a:t>
            </a:fld>
            <a:endParaRPr lang="zh-CN" altLang="en-US"/>
          </a:p>
        </p:txBody>
      </p:sp>
      <p:sp>
        <p:nvSpPr>
          <p:cNvPr id="4" name="页脚占位符 3">
            <a:extLst>
              <a:ext uri="{FF2B5EF4-FFF2-40B4-BE49-F238E27FC236}">
                <a16:creationId xmlns:a16="http://schemas.microsoft.com/office/drawing/2014/main" id="{75631F37-C23B-A10B-FE6B-FBA9825A6F3C}"/>
              </a:ext>
            </a:extLst>
          </p:cNvPr>
          <p:cNvSpPr>
            <a:spLocks noGrp="1"/>
          </p:cNvSpPr>
          <p:nvPr>
            <p:ph type="ftr" sz="quarter" idx="16"/>
          </p:nvPr>
        </p:nvSpPr>
        <p:spPr>
          <a:xfrm>
            <a:off x="4038600" y="6356351"/>
            <a:ext cx="41148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C01922BC-D30A-438C-BBF9-DF2A10886339}"/>
              </a:ext>
            </a:extLst>
          </p:cNvPr>
          <p:cNvSpPr>
            <a:spLocks noGrp="1"/>
          </p:cNvSpPr>
          <p:nvPr>
            <p:ph type="sldNum" sz="quarter" idx="17"/>
          </p:nvPr>
        </p:nvSpPr>
        <p:spPr>
          <a:xfrm>
            <a:off x="8610600" y="6356351"/>
            <a:ext cx="2743200" cy="365125"/>
          </a:xfrm>
          <a:prstGeom prst="rect">
            <a:avLst/>
          </a:prstGeom>
        </p:spPr>
        <p:txBody>
          <a:bodyPr vert="horz" wrap="square" lIns="91440" tIns="45720" rIns="91440" bIns="45720" numCol="1" anchor="t" anchorCtr="0" compatLnSpc="1">
            <a:prstTxWarp prst="textNoShape">
              <a:avLst/>
            </a:prstTxWarp>
          </a:bodyPr>
          <a:lstStyle>
            <a:lvl1pPr>
              <a:defRPr>
                <a:latin typeface="Verdana" panose="020B0604030504040204" pitchFamily="34" charset="0"/>
                <a:ea typeface="幼圆" pitchFamily="49" charset="-122"/>
              </a:defRPr>
            </a:lvl1pPr>
          </a:lstStyle>
          <a:p>
            <a:fld id="{19FCACD6-6012-4556-A6E9-D8B1C4615866}" type="slidenum">
              <a:rPr lang="zh-CN" altLang="en-US"/>
              <a:pPr/>
              <a:t>‹#›</a:t>
            </a:fld>
            <a:endParaRPr lang="zh-CN" altLang="en-US"/>
          </a:p>
        </p:txBody>
      </p:sp>
    </p:spTree>
    <p:extLst>
      <p:ext uri="{BB962C8B-B14F-4D97-AF65-F5344CB8AC3E}">
        <p14:creationId xmlns:p14="http://schemas.microsoft.com/office/powerpoint/2010/main" val="238514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279525"/>
            <a:ext cx="5283200" cy="4897438"/>
          </a:xfrm>
        </p:spPr>
        <p:txBody>
          <a:bodyPr/>
          <a:lstStyle>
            <a:lvl1pPr marL="228600" indent="-360000">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rgbClr val="023A9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279525"/>
            <a:ext cx="5681133" cy="4897438"/>
          </a:xfrm>
        </p:spPr>
        <p:txBody>
          <a:bodyPr/>
          <a:lstStyle>
            <a:lvl1pPr marL="228600" indent="-360000">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rgbClr val="023A9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161927"/>
            <a:ext cx="10515600" cy="777874"/>
          </a:xfrm>
          <a:prstGeom prst="rect">
            <a:avLst/>
          </a:prstGeom>
        </p:spPr>
        <p:txBody>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2" name="Date Placeholder 4">
            <a:extLst>
              <a:ext uri="{FF2B5EF4-FFF2-40B4-BE49-F238E27FC236}">
                <a16:creationId xmlns:a16="http://schemas.microsoft.com/office/drawing/2014/main" id="{AB4F8548-BE36-CB59-59BE-76726EC78F93}"/>
              </a:ext>
            </a:extLst>
          </p:cNvPr>
          <p:cNvSpPr>
            <a:spLocks noGrp="1"/>
          </p:cNvSpPr>
          <p:nvPr>
            <p:ph type="dt" sz="half" idx="10"/>
          </p:nvPr>
        </p:nvSpPr>
        <p:spPr>
          <a:xfrm>
            <a:off x="838200" y="6356351"/>
            <a:ext cx="2743200" cy="365125"/>
          </a:xfrm>
          <a:prstGeom prst="rect">
            <a:avLst/>
          </a:prstGeom>
        </p:spPr>
        <p:txBody>
          <a:bodyPr/>
          <a:lstStyle>
            <a:lvl1pPr fontAlgn="auto">
              <a:spcBef>
                <a:spcPts val="0"/>
              </a:spcBef>
              <a:spcAft>
                <a:spcPts val="0"/>
              </a:spcAft>
              <a:defRPr smtClean="0">
                <a:solidFill>
                  <a:schemeClr val="bg1"/>
                </a:solidFill>
                <a:latin typeface="幼圆" panose="02010509060101010101" pitchFamily="49" charset="-122"/>
                <a:ea typeface="幼圆" panose="02010509060101010101" pitchFamily="49" charset="-122"/>
              </a:defRPr>
            </a:lvl1pPr>
          </a:lstStyle>
          <a:p>
            <a:pPr>
              <a:defRPr/>
            </a:pPr>
            <a:fld id="{C7695932-D3C1-49D4-8BD6-700F87014F8B}" type="datetimeFigureOut">
              <a:rPr lang="zh-CN" altLang="en-US"/>
              <a:pPr>
                <a:defRPr/>
              </a:pPr>
              <a:t>2022/10/11</a:t>
            </a:fld>
            <a:endParaRPr lang="zh-CN" altLang="en-US" dirty="0"/>
          </a:p>
        </p:txBody>
      </p:sp>
      <p:sp>
        <p:nvSpPr>
          <p:cNvPr id="5" name="Footer Placeholder 5">
            <a:extLst>
              <a:ext uri="{FF2B5EF4-FFF2-40B4-BE49-F238E27FC236}">
                <a16:creationId xmlns:a16="http://schemas.microsoft.com/office/drawing/2014/main" id="{948D3F8C-2EC0-2DB0-BC2B-6B0F15B7719A}"/>
              </a:ext>
            </a:extLst>
          </p:cNvPr>
          <p:cNvSpPr>
            <a:spLocks noGrp="1"/>
          </p:cNvSpPr>
          <p:nvPr>
            <p:ph type="ftr" sz="quarter" idx="11"/>
          </p:nvPr>
        </p:nvSpPr>
        <p:spPr>
          <a:xfrm>
            <a:off x="4038600" y="6356351"/>
            <a:ext cx="4114800" cy="365125"/>
          </a:xfrm>
          <a:prstGeom prst="rect">
            <a:avLst/>
          </a:prstGeom>
        </p:spPr>
        <p:txBody>
          <a:bodyPr/>
          <a:lstStyle>
            <a:lvl1pPr fontAlgn="auto">
              <a:spcBef>
                <a:spcPts val="0"/>
              </a:spcBef>
              <a:spcAft>
                <a:spcPts val="0"/>
              </a:spcAft>
              <a:defRPr dirty="0">
                <a:solidFill>
                  <a:schemeClr val="bg1"/>
                </a:solidFill>
                <a:latin typeface="幼圆" panose="02010509060101010101" pitchFamily="49" charset="-122"/>
                <a:ea typeface="幼圆" panose="02010509060101010101" pitchFamily="49" charset="-122"/>
              </a:defRPr>
            </a:lvl1pPr>
          </a:lstStyle>
          <a:p>
            <a:pPr>
              <a:defRPr/>
            </a:pPr>
            <a:endParaRPr lang="zh-CN" altLang="en-US"/>
          </a:p>
        </p:txBody>
      </p:sp>
      <p:sp>
        <p:nvSpPr>
          <p:cNvPr id="6" name="Slide Number Placeholder 6">
            <a:extLst>
              <a:ext uri="{FF2B5EF4-FFF2-40B4-BE49-F238E27FC236}">
                <a16:creationId xmlns:a16="http://schemas.microsoft.com/office/drawing/2014/main" id="{86848F3B-D9E6-1552-A97C-D8EFF400AC71}"/>
              </a:ext>
            </a:extLst>
          </p:cNvPr>
          <p:cNvSpPr>
            <a:spLocks noGrp="1"/>
          </p:cNvSpPr>
          <p:nvPr>
            <p:ph type="sldNum" sz="quarter" idx="12"/>
          </p:nvPr>
        </p:nvSpPr>
        <p:spPr>
          <a:xfrm>
            <a:off x="8610600" y="6356351"/>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chemeClr val="bg1"/>
                </a:solidFill>
                <a:latin typeface="幼圆" pitchFamily="49" charset="-122"/>
                <a:ea typeface="幼圆" pitchFamily="49" charset="-122"/>
              </a:defRPr>
            </a:lvl1pPr>
          </a:lstStyle>
          <a:p>
            <a:fld id="{792C4721-CCEF-4EE5-A09A-9145CBE6767D}" type="slidenum">
              <a:rPr lang="zh-CN" altLang="en-US"/>
              <a:pPr/>
              <a:t>‹#›</a:t>
            </a:fld>
            <a:endParaRPr lang="zh-CN" altLang="en-US"/>
          </a:p>
        </p:txBody>
      </p:sp>
    </p:spTree>
    <p:extLst>
      <p:ext uri="{BB962C8B-B14F-4D97-AF65-F5344CB8AC3E}">
        <p14:creationId xmlns:p14="http://schemas.microsoft.com/office/powerpoint/2010/main" val="1757786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269208"/>
            <a:ext cx="5342467" cy="445293"/>
          </a:xfrm>
        </p:spPr>
        <p:txBody>
          <a:bodyPr>
            <a:noAutofit/>
          </a:bodyPr>
          <a:lstStyle>
            <a:lvl1pPr marL="0" indent="0">
              <a:buNone/>
              <a:defRPr sz="3000" b="0" baseline="0">
                <a:solidFill>
                  <a:srgbClr val="023A91"/>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881190"/>
            <a:ext cx="5342467" cy="4308473"/>
          </a:xfrm>
        </p:spPr>
        <p:txBody>
          <a:bodyPr/>
          <a:lstStyle>
            <a:lvl1pPr marL="228600" indent="-360000">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269208"/>
            <a:ext cx="5740400" cy="445293"/>
          </a:xfrm>
        </p:spPr>
        <p:txBody>
          <a:bodyPr>
            <a:noAutofit/>
          </a:bodyPr>
          <a:lstStyle>
            <a:lvl1pPr marL="0" indent="0">
              <a:buNone/>
              <a:defRPr sz="3000" b="0" baseline="0">
                <a:solidFill>
                  <a:srgbClr val="023A91"/>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881190"/>
            <a:ext cx="5740400" cy="4308473"/>
          </a:xfrm>
        </p:spPr>
        <p:txBody>
          <a:bodyPr/>
          <a:lstStyle>
            <a:lvl1pPr marL="228600" indent="-360000">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161927"/>
            <a:ext cx="10515600" cy="777874"/>
          </a:xfrm>
          <a:prstGeom prst="rect">
            <a:avLst/>
          </a:prstGeom>
        </p:spPr>
        <p:txBody>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2" name="Date Placeholder 6">
            <a:extLst>
              <a:ext uri="{FF2B5EF4-FFF2-40B4-BE49-F238E27FC236}">
                <a16:creationId xmlns:a16="http://schemas.microsoft.com/office/drawing/2014/main" id="{9026D388-3617-A35A-B93F-BB7B0D96BB10}"/>
              </a:ext>
            </a:extLst>
          </p:cNvPr>
          <p:cNvSpPr>
            <a:spLocks noGrp="1"/>
          </p:cNvSpPr>
          <p:nvPr>
            <p:ph type="dt" sz="half" idx="10"/>
          </p:nvPr>
        </p:nvSpPr>
        <p:spPr>
          <a:xfrm>
            <a:off x="838200" y="6356351"/>
            <a:ext cx="2743200" cy="365125"/>
          </a:xfrm>
          <a:prstGeom prst="rect">
            <a:avLst/>
          </a:prstGeom>
        </p:spPr>
        <p:txBody>
          <a:bodyPr/>
          <a:lstStyle>
            <a:lvl1pPr fontAlgn="auto">
              <a:spcBef>
                <a:spcPts val="0"/>
              </a:spcBef>
              <a:spcAft>
                <a:spcPts val="0"/>
              </a:spcAft>
              <a:defRPr smtClean="0">
                <a:solidFill>
                  <a:schemeClr val="bg1"/>
                </a:solidFill>
                <a:latin typeface="方正准圆简体" panose="02010601030101010101" pitchFamily="2" charset="-122"/>
                <a:ea typeface="方正准圆简体" panose="02010601030101010101" pitchFamily="2" charset="-122"/>
              </a:defRPr>
            </a:lvl1pPr>
          </a:lstStyle>
          <a:p>
            <a:pPr>
              <a:defRPr/>
            </a:pPr>
            <a:fld id="{E893A2C9-55F9-4610-AE39-64E99A8A88F0}" type="datetimeFigureOut">
              <a:rPr lang="zh-CN" altLang="en-US"/>
              <a:pPr>
                <a:defRPr/>
              </a:pPr>
              <a:t>2022/10/11</a:t>
            </a:fld>
            <a:endParaRPr lang="zh-CN" altLang="en-US"/>
          </a:p>
        </p:txBody>
      </p:sp>
      <p:sp>
        <p:nvSpPr>
          <p:cNvPr id="7" name="Footer Placeholder 7">
            <a:extLst>
              <a:ext uri="{FF2B5EF4-FFF2-40B4-BE49-F238E27FC236}">
                <a16:creationId xmlns:a16="http://schemas.microsoft.com/office/drawing/2014/main" id="{78B63E77-EFAC-4F53-0DDE-2116629213FE}"/>
              </a:ext>
            </a:extLst>
          </p:cNvPr>
          <p:cNvSpPr>
            <a:spLocks noGrp="1"/>
          </p:cNvSpPr>
          <p:nvPr>
            <p:ph type="ftr" sz="quarter" idx="11"/>
          </p:nvPr>
        </p:nvSpPr>
        <p:spPr>
          <a:xfrm>
            <a:off x="4038600" y="6356351"/>
            <a:ext cx="4114800" cy="365125"/>
          </a:xfrm>
          <a:prstGeom prst="rect">
            <a:avLst/>
          </a:prstGeom>
        </p:spPr>
        <p:txBody>
          <a:bodyPr/>
          <a:lstStyle>
            <a:lvl1pPr fontAlgn="auto">
              <a:spcBef>
                <a:spcPts val="0"/>
              </a:spcBef>
              <a:spcAft>
                <a:spcPts val="0"/>
              </a:spcAft>
              <a:defRPr>
                <a:solidFill>
                  <a:schemeClr val="bg1"/>
                </a:solidFill>
                <a:latin typeface="方正准圆简体" panose="02010601030101010101" pitchFamily="2" charset="-122"/>
                <a:ea typeface="方正准圆简体" panose="02010601030101010101" pitchFamily="2" charset="-122"/>
              </a:defRPr>
            </a:lvl1pPr>
          </a:lstStyle>
          <a:p>
            <a:pPr>
              <a:defRPr/>
            </a:pPr>
            <a:endParaRPr lang="zh-CN" altLang="en-US"/>
          </a:p>
        </p:txBody>
      </p:sp>
      <p:sp>
        <p:nvSpPr>
          <p:cNvPr id="8" name="Slide Number Placeholder 8">
            <a:extLst>
              <a:ext uri="{FF2B5EF4-FFF2-40B4-BE49-F238E27FC236}">
                <a16:creationId xmlns:a16="http://schemas.microsoft.com/office/drawing/2014/main" id="{FED41D91-C222-881A-1723-2099DBFFC821}"/>
              </a:ext>
            </a:extLst>
          </p:cNvPr>
          <p:cNvSpPr>
            <a:spLocks noGrp="1"/>
          </p:cNvSpPr>
          <p:nvPr>
            <p:ph type="sldNum" sz="quarter" idx="12"/>
          </p:nvPr>
        </p:nvSpPr>
        <p:spPr>
          <a:xfrm>
            <a:off x="8610600" y="6356351"/>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chemeClr val="bg1"/>
                </a:solidFill>
                <a:latin typeface="方正准圆简体"/>
                <a:ea typeface="方正准圆简体"/>
                <a:cs typeface="方正准圆简体"/>
              </a:defRPr>
            </a:lvl1pPr>
          </a:lstStyle>
          <a:p>
            <a:fld id="{FE400215-084B-401C-AEAF-3614ECB64F03}" type="slidenum">
              <a:rPr lang="zh-CN" altLang="en-US"/>
              <a:pPr/>
              <a:t>‹#›</a:t>
            </a:fld>
            <a:endParaRPr lang="zh-CN" altLang="en-US"/>
          </a:p>
        </p:txBody>
      </p:sp>
    </p:spTree>
    <p:extLst>
      <p:ext uri="{BB962C8B-B14F-4D97-AF65-F5344CB8AC3E}">
        <p14:creationId xmlns:p14="http://schemas.microsoft.com/office/powerpoint/2010/main" val="548379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161927"/>
            <a:ext cx="10515600" cy="777874"/>
          </a:xfrm>
          <a:prstGeom prst="rect">
            <a:avLst/>
          </a:prstGeom>
        </p:spPr>
        <p:txBody>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2" name="Date Placeholder 2">
            <a:extLst>
              <a:ext uri="{FF2B5EF4-FFF2-40B4-BE49-F238E27FC236}">
                <a16:creationId xmlns:a16="http://schemas.microsoft.com/office/drawing/2014/main" id="{8AFED987-643D-4326-2EC6-D4D5F0283852}"/>
              </a:ext>
            </a:extLst>
          </p:cNvPr>
          <p:cNvSpPr>
            <a:spLocks noGrp="1"/>
          </p:cNvSpPr>
          <p:nvPr>
            <p:ph type="dt" sz="half" idx="10"/>
          </p:nvPr>
        </p:nvSpPr>
        <p:spPr>
          <a:xfrm>
            <a:off x="838200" y="6356351"/>
            <a:ext cx="2743200" cy="365125"/>
          </a:xfrm>
          <a:prstGeom prst="rect">
            <a:avLst/>
          </a:prstGeom>
        </p:spPr>
        <p:txBody>
          <a:bodyPr/>
          <a:lstStyle>
            <a:lvl1pPr fontAlgn="auto">
              <a:spcBef>
                <a:spcPts val="0"/>
              </a:spcBef>
              <a:spcAft>
                <a:spcPts val="0"/>
              </a:spcAft>
              <a:defRPr smtClean="0">
                <a:latin typeface="幼圆" panose="02010509060101010101" pitchFamily="49" charset="-122"/>
                <a:ea typeface="幼圆" panose="02010509060101010101" pitchFamily="49" charset="-122"/>
              </a:defRPr>
            </a:lvl1pPr>
          </a:lstStyle>
          <a:p>
            <a:pPr>
              <a:defRPr/>
            </a:pPr>
            <a:fld id="{0AC5A32B-F0FA-4230-AC2B-C8E26E8AF1D6}" type="datetimeFigureOut">
              <a:rPr lang="zh-CN" altLang="en-US"/>
              <a:pPr>
                <a:defRPr/>
              </a:pPr>
              <a:t>2022/10/11</a:t>
            </a:fld>
            <a:endParaRPr lang="zh-CN" altLang="en-US"/>
          </a:p>
        </p:txBody>
      </p:sp>
      <p:sp>
        <p:nvSpPr>
          <p:cNvPr id="3" name="Footer Placeholder 3">
            <a:extLst>
              <a:ext uri="{FF2B5EF4-FFF2-40B4-BE49-F238E27FC236}">
                <a16:creationId xmlns:a16="http://schemas.microsoft.com/office/drawing/2014/main" id="{254F6EB6-24C7-A3E0-26A6-9DC61636E420}"/>
              </a:ext>
            </a:extLst>
          </p:cNvPr>
          <p:cNvSpPr>
            <a:spLocks noGrp="1"/>
          </p:cNvSpPr>
          <p:nvPr>
            <p:ph type="ftr" sz="quarter" idx="11"/>
          </p:nvPr>
        </p:nvSpPr>
        <p:spPr>
          <a:xfrm>
            <a:off x="4038600" y="6356351"/>
            <a:ext cx="4114800" cy="365125"/>
          </a:xfrm>
          <a:prstGeom prst="rect">
            <a:avLst/>
          </a:prstGeom>
        </p:spPr>
        <p:txBody>
          <a:bodyPr/>
          <a:lstStyle>
            <a:lvl1pPr fontAlgn="auto">
              <a:spcBef>
                <a:spcPts val="0"/>
              </a:spcBef>
              <a:spcAft>
                <a:spcPts val="0"/>
              </a:spcAft>
              <a:defRPr>
                <a:latin typeface="幼圆" panose="02010509060101010101" pitchFamily="49" charset="-122"/>
                <a:ea typeface="幼圆" panose="02010509060101010101" pitchFamily="49" charset="-122"/>
              </a:defRPr>
            </a:lvl1pPr>
          </a:lstStyle>
          <a:p>
            <a:pPr>
              <a:defRPr/>
            </a:pPr>
            <a:endParaRPr lang="zh-CN" altLang="en-US"/>
          </a:p>
        </p:txBody>
      </p:sp>
      <p:sp>
        <p:nvSpPr>
          <p:cNvPr id="4" name="Slide Number Placeholder 4">
            <a:extLst>
              <a:ext uri="{FF2B5EF4-FFF2-40B4-BE49-F238E27FC236}">
                <a16:creationId xmlns:a16="http://schemas.microsoft.com/office/drawing/2014/main" id="{CE512464-4EEA-93B2-36CD-21ADD4932314}"/>
              </a:ext>
            </a:extLst>
          </p:cNvPr>
          <p:cNvSpPr>
            <a:spLocks noGrp="1"/>
          </p:cNvSpPr>
          <p:nvPr>
            <p:ph type="sldNum" sz="quarter" idx="12"/>
          </p:nvPr>
        </p:nvSpPr>
        <p:spPr>
          <a:xfrm>
            <a:off x="8610600" y="6356351"/>
            <a:ext cx="2743200" cy="365125"/>
          </a:xfrm>
          <a:prstGeom prst="rect">
            <a:avLst/>
          </a:prstGeom>
        </p:spPr>
        <p:txBody>
          <a:bodyPr vert="horz" wrap="square" lIns="91440" tIns="45720" rIns="91440" bIns="45720" numCol="1" anchor="t" anchorCtr="0" compatLnSpc="1">
            <a:prstTxWarp prst="textNoShape">
              <a:avLst/>
            </a:prstTxWarp>
          </a:bodyPr>
          <a:lstStyle>
            <a:lvl1pPr>
              <a:defRPr>
                <a:latin typeface="幼圆" pitchFamily="49" charset="-122"/>
                <a:ea typeface="幼圆" pitchFamily="49" charset="-122"/>
              </a:defRPr>
            </a:lvl1pPr>
          </a:lstStyle>
          <a:p>
            <a:fld id="{ABBE6E98-690E-4AFD-9A3F-19C3A487B173}" type="slidenum">
              <a:rPr lang="zh-CN" altLang="en-US"/>
              <a:pPr/>
              <a:t>‹#›</a:t>
            </a:fld>
            <a:endParaRPr lang="zh-CN" altLang="en-US"/>
          </a:p>
        </p:txBody>
      </p:sp>
    </p:spTree>
    <p:extLst>
      <p:ext uri="{BB962C8B-B14F-4D97-AF65-F5344CB8AC3E}">
        <p14:creationId xmlns:p14="http://schemas.microsoft.com/office/powerpoint/2010/main" val="2303850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4185626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AB01C7-BE40-296D-0651-D61476111375}"/>
              </a:ext>
            </a:extLst>
          </p:cNvPr>
          <p:cNvSpPr>
            <a:spLocks noGrp="1"/>
          </p:cNvSpPr>
          <p:nvPr>
            <p:ph type="dt" sz="half" idx="10"/>
          </p:nvPr>
        </p:nvSpPr>
        <p:spPr>
          <a:xfrm>
            <a:off x="838200" y="6356351"/>
            <a:ext cx="2743200" cy="365125"/>
          </a:xfrm>
          <a:prstGeom prst="rect">
            <a:avLst/>
          </a:prstGeom>
        </p:spPr>
        <p:txBody>
          <a:bodyPr/>
          <a:lstStyle>
            <a:lvl1pPr fontAlgn="auto">
              <a:spcBef>
                <a:spcPts val="0"/>
              </a:spcBef>
              <a:spcAft>
                <a:spcPts val="0"/>
              </a:spcAft>
              <a:defRPr smtClean="0">
                <a:latin typeface="幼圆" panose="02010509060101010101" pitchFamily="49" charset="-122"/>
                <a:ea typeface="幼圆" panose="02010509060101010101" pitchFamily="49" charset="-122"/>
              </a:defRPr>
            </a:lvl1pPr>
          </a:lstStyle>
          <a:p>
            <a:pPr>
              <a:defRPr/>
            </a:pPr>
            <a:fld id="{712F0F5A-454D-460D-8A34-CEF1E3A5D611}" type="datetimeFigureOut">
              <a:rPr lang="zh-CN" altLang="en-US"/>
              <a:pPr>
                <a:defRPr/>
              </a:pPr>
              <a:t>2022/10/11</a:t>
            </a:fld>
            <a:endParaRPr lang="zh-CN" altLang="en-US"/>
          </a:p>
        </p:txBody>
      </p:sp>
      <p:sp>
        <p:nvSpPr>
          <p:cNvPr id="3" name="Footer Placeholder 2">
            <a:extLst>
              <a:ext uri="{FF2B5EF4-FFF2-40B4-BE49-F238E27FC236}">
                <a16:creationId xmlns:a16="http://schemas.microsoft.com/office/drawing/2014/main" id="{63DCF197-CC42-36BC-C64E-647DF0423E7A}"/>
              </a:ext>
            </a:extLst>
          </p:cNvPr>
          <p:cNvSpPr>
            <a:spLocks noGrp="1"/>
          </p:cNvSpPr>
          <p:nvPr>
            <p:ph type="ftr" sz="quarter" idx="11"/>
          </p:nvPr>
        </p:nvSpPr>
        <p:spPr>
          <a:xfrm>
            <a:off x="4038600" y="6356351"/>
            <a:ext cx="4114800" cy="365125"/>
          </a:xfrm>
          <a:prstGeom prst="rect">
            <a:avLst/>
          </a:prstGeom>
        </p:spPr>
        <p:txBody>
          <a:bodyPr/>
          <a:lstStyle>
            <a:lvl1pPr fontAlgn="auto">
              <a:spcBef>
                <a:spcPts val="0"/>
              </a:spcBef>
              <a:spcAft>
                <a:spcPts val="0"/>
              </a:spcAft>
              <a:defRPr>
                <a:latin typeface="幼圆" panose="02010509060101010101" pitchFamily="49" charset="-122"/>
                <a:ea typeface="幼圆" panose="02010509060101010101" pitchFamily="49" charset="-122"/>
              </a:defRPr>
            </a:lvl1pPr>
          </a:lstStyle>
          <a:p>
            <a:pPr>
              <a:defRPr/>
            </a:pPr>
            <a:endParaRPr lang="zh-CN" altLang="en-US"/>
          </a:p>
        </p:txBody>
      </p:sp>
      <p:sp>
        <p:nvSpPr>
          <p:cNvPr id="4" name="Slide Number Placeholder 3">
            <a:extLst>
              <a:ext uri="{FF2B5EF4-FFF2-40B4-BE49-F238E27FC236}">
                <a16:creationId xmlns:a16="http://schemas.microsoft.com/office/drawing/2014/main" id="{2BF5D481-D110-4B0F-7A7B-CBB5DCB6D0E0}"/>
              </a:ext>
            </a:extLst>
          </p:cNvPr>
          <p:cNvSpPr>
            <a:spLocks noGrp="1"/>
          </p:cNvSpPr>
          <p:nvPr>
            <p:ph type="sldNum" sz="quarter" idx="12"/>
          </p:nvPr>
        </p:nvSpPr>
        <p:spPr>
          <a:xfrm>
            <a:off x="8610600" y="6356351"/>
            <a:ext cx="2743200" cy="365125"/>
          </a:xfrm>
          <a:prstGeom prst="rect">
            <a:avLst/>
          </a:prstGeom>
        </p:spPr>
        <p:txBody>
          <a:bodyPr vert="horz" wrap="square" lIns="91440" tIns="45720" rIns="91440" bIns="45720" numCol="1" anchor="t" anchorCtr="0" compatLnSpc="1">
            <a:prstTxWarp prst="textNoShape">
              <a:avLst/>
            </a:prstTxWarp>
          </a:bodyPr>
          <a:lstStyle>
            <a:lvl1pPr>
              <a:defRPr>
                <a:latin typeface="幼圆" pitchFamily="49" charset="-122"/>
                <a:ea typeface="幼圆" pitchFamily="49" charset="-122"/>
              </a:defRPr>
            </a:lvl1pPr>
          </a:lstStyle>
          <a:p>
            <a:fld id="{CDAC9AF4-BC38-4855-B33C-FB5D5E57015C}" type="slidenum">
              <a:rPr lang="zh-CN" altLang="en-US"/>
              <a:pPr/>
              <a:t>‹#›</a:t>
            </a:fld>
            <a:endParaRPr lang="zh-CN" altLang="en-US"/>
          </a:p>
        </p:txBody>
      </p:sp>
    </p:spTree>
    <p:extLst>
      <p:ext uri="{BB962C8B-B14F-4D97-AF65-F5344CB8AC3E}">
        <p14:creationId xmlns:p14="http://schemas.microsoft.com/office/powerpoint/2010/main" val="2349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13092314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7259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95034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01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4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838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7"/>
            <a:ext cx="105156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069068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3.jpe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5"/>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a:latin typeface="+mn-ea"/>
                <a:ea typeface="+mn-ea"/>
              </a:rPr>
              <a:t>《</a:t>
            </a:r>
            <a:r>
              <a:rPr lang="zh-CN" altLang="en-US" sz="1400">
                <a:latin typeface="+mn-ea"/>
                <a:ea typeface="+mn-ea"/>
              </a:rPr>
              <a:t>机器学习与金融应用</a:t>
            </a:r>
            <a:r>
              <a:rPr lang="en-US" altLang="zh-CN" sz="1400">
                <a:latin typeface="+mn-ea"/>
                <a:ea typeface="+mn-ea"/>
              </a:rPr>
              <a:t>》</a:t>
            </a:r>
            <a:endParaRPr lang="zh-CN" altLang="zh-CN" sz="140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userDrawn="1"/>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289573449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5602" name="Text Placeholder 2">
            <a:extLst>
              <a:ext uri="{FF2B5EF4-FFF2-40B4-BE49-F238E27FC236}">
                <a16:creationId xmlns:a16="http://schemas.microsoft.com/office/drawing/2014/main" id="{6B6B831B-968E-23AE-AE18-A4C374EFA4EA}"/>
              </a:ext>
            </a:extLst>
          </p:cNvPr>
          <p:cNvSpPr>
            <a:spLocks noGrp="1"/>
          </p:cNvSpPr>
          <p:nvPr>
            <p:ph type="body" idx="1"/>
          </p:nvPr>
        </p:nvSpPr>
        <p:spPr bwMode="auto">
          <a:xfrm>
            <a:off x="347133" y="1050926"/>
            <a:ext cx="1150620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8" name="标题占位符 7">
            <a:extLst>
              <a:ext uri="{FF2B5EF4-FFF2-40B4-BE49-F238E27FC236}">
                <a16:creationId xmlns:a16="http://schemas.microsoft.com/office/drawing/2014/main" id="{D3090458-9E56-DBD9-BDD9-97A097DACC2A}"/>
              </a:ext>
            </a:extLst>
          </p:cNvPr>
          <p:cNvSpPr>
            <a:spLocks noGrp="1"/>
          </p:cNvSpPr>
          <p:nvPr>
            <p:ph type="title"/>
          </p:nvPr>
        </p:nvSpPr>
        <p:spPr>
          <a:xfrm>
            <a:off x="347134" y="50800"/>
            <a:ext cx="9592733"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375625338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Lst>
  <p:txStyles>
    <p:titleStyle>
      <a:lvl1pPr algn="l" rtl="0" fontAlgn="base">
        <a:lnSpc>
          <a:spcPct val="90000"/>
        </a:lnSpc>
        <a:spcBef>
          <a:spcPct val="0"/>
        </a:spcBef>
        <a:spcAft>
          <a:spcPct val="0"/>
        </a:spcAft>
        <a:defRPr sz="3600" b="1" kern="120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vl2pPr algn="l" rtl="0" fontAlgn="base">
        <a:lnSpc>
          <a:spcPct val="90000"/>
        </a:lnSpc>
        <a:spcBef>
          <a:spcPct val="0"/>
        </a:spcBef>
        <a:spcAft>
          <a:spcPct val="0"/>
        </a:spcAft>
        <a:defRPr sz="3600" b="1">
          <a:solidFill>
            <a:schemeClr val="accent1"/>
          </a:solidFill>
          <a:latin typeface="Verdana" panose="020B0604030504040204" pitchFamily="34" charset="0"/>
          <a:ea typeface="幼圆" pitchFamily="49" charset="-122"/>
        </a:defRPr>
      </a:lvl2pPr>
      <a:lvl3pPr algn="l" rtl="0" fontAlgn="base">
        <a:lnSpc>
          <a:spcPct val="90000"/>
        </a:lnSpc>
        <a:spcBef>
          <a:spcPct val="0"/>
        </a:spcBef>
        <a:spcAft>
          <a:spcPct val="0"/>
        </a:spcAft>
        <a:defRPr sz="3600" b="1">
          <a:solidFill>
            <a:schemeClr val="accent1"/>
          </a:solidFill>
          <a:latin typeface="Verdana" panose="020B0604030504040204" pitchFamily="34" charset="0"/>
          <a:ea typeface="幼圆" pitchFamily="49" charset="-122"/>
        </a:defRPr>
      </a:lvl3pPr>
      <a:lvl4pPr algn="l" rtl="0" fontAlgn="base">
        <a:lnSpc>
          <a:spcPct val="90000"/>
        </a:lnSpc>
        <a:spcBef>
          <a:spcPct val="0"/>
        </a:spcBef>
        <a:spcAft>
          <a:spcPct val="0"/>
        </a:spcAft>
        <a:defRPr sz="3600" b="1">
          <a:solidFill>
            <a:schemeClr val="accent1"/>
          </a:solidFill>
          <a:latin typeface="Verdana" panose="020B0604030504040204" pitchFamily="34" charset="0"/>
          <a:ea typeface="幼圆" pitchFamily="49" charset="-122"/>
        </a:defRPr>
      </a:lvl4pPr>
      <a:lvl5pPr algn="l" rtl="0" fontAlgn="base">
        <a:lnSpc>
          <a:spcPct val="90000"/>
        </a:lnSpc>
        <a:spcBef>
          <a:spcPct val="0"/>
        </a:spcBef>
        <a:spcAft>
          <a:spcPct val="0"/>
        </a:spcAft>
        <a:defRPr sz="3600" b="1">
          <a:solidFill>
            <a:schemeClr val="accent1"/>
          </a:solidFill>
          <a:latin typeface="Verdana" panose="020B0604030504040204" pitchFamily="34" charset="0"/>
          <a:ea typeface="幼圆" pitchFamily="49" charset="-122"/>
        </a:defRPr>
      </a:lvl5pPr>
      <a:lvl6pPr marL="457200" algn="l" rtl="0" fontAlgn="base">
        <a:lnSpc>
          <a:spcPct val="90000"/>
        </a:lnSpc>
        <a:spcBef>
          <a:spcPct val="0"/>
        </a:spcBef>
        <a:spcAft>
          <a:spcPct val="0"/>
        </a:spcAft>
        <a:defRPr sz="3600" b="1">
          <a:solidFill>
            <a:schemeClr val="accent1"/>
          </a:solidFill>
          <a:latin typeface="Verdana" panose="020B0604030504040204" pitchFamily="34" charset="0"/>
          <a:ea typeface="幼圆" pitchFamily="49" charset="-122"/>
        </a:defRPr>
      </a:lvl6pPr>
      <a:lvl7pPr marL="914400" algn="l" rtl="0" fontAlgn="base">
        <a:lnSpc>
          <a:spcPct val="90000"/>
        </a:lnSpc>
        <a:spcBef>
          <a:spcPct val="0"/>
        </a:spcBef>
        <a:spcAft>
          <a:spcPct val="0"/>
        </a:spcAft>
        <a:defRPr sz="3600" b="1">
          <a:solidFill>
            <a:schemeClr val="accent1"/>
          </a:solidFill>
          <a:latin typeface="Verdana" panose="020B0604030504040204" pitchFamily="34" charset="0"/>
          <a:ea typeface="幼圆" pitchFamily="49" charset="-122"/>
        </a:defRPr>
      </a:lvl7pPr>
      <a:lvl8pPr marL="1371600" algn="l" rtl="0" fontAlgn="base">
        <a:lnSpc>
          <a:spcPct val="90000"/>
        </a:lnSpc>
        <a:spcBef>
          <a:spcPct val="0"/>
        </a:spcBef>
        <a:spcAft>
          <a:spcPct val="0"/>
        </a:spcAft>
        <a:defRPr sz="3600" b="1">
          <a:solidFill>
            <a:schemeClr val="accent1"/>
          </a:solidFill>
          <a:latin typeface="Verdana" panose="020B0604030504040204" pitchFamily="34" charset="0"/>
          <a:ea typeface="幼圆" pitchFamily="49" charset="-122"/>
        </a:defRPr>
      </a:lvl8pPr>
      <a:lvl9pPr marL="1828800" algn="l" rtl="0" fontAlgn="base">
        <a:lnSpc>
          <a:spcPct val="90000"/>
        </a:lnSpc>
        <a:spcBef>
          <a:spcPct val="0"/>
        </a:spcBef>
        <a:spcAft>
          <a:spcPct val="0"/>
        </a:spcAft>
        <a:defRPr sz="3600" b="1">
          <a:solidFill>
            <a:schemeClr val="accent1"/>
          </a:solidFill>
          <a:latin typeface="Verdana" panose="020B0604030504040204" pitchFamily="34" charset="0"/>
          <a:ea typeface="幼圆" pitchFamily="49" charset="-122"/>
        </a:defRPr>
      </a:lvl9pPr>
    </p:titleStyle>
    <p:bodyStyle>
      <a:lvl1pPr marL="228600" indent="-358775" algn="l" rtl="0" fontAlgn="base">
        <a:lnSpc>
          <a:spcPct val="90000"/>
        </a:lnSpc>
        <a:spcBef>
          <a:spcPts val="1000"/>
        </a:spcBef>
        <a:spcAft>
          <a:spcPct val="0"/>
        </a:spcAft>
        <a:buClr>
          <a:schemeClr val="tx2"/>
        </a:buClr>
        <a:buSzPct val="120000"/>
        <a:buFont typeface="Wingdings" panose="05000000000000000000" pitchFamily="2" charset="2"/>
        <a:buChar char="p"/>
        <a:defRPr sz="2200" kern="1200">
          <a:solidFill>
            <a:schemeClr val="tx1"/>
          </a:solidFill>
          <a:latin typeface="Verdana" panose="020B0604030504040204" pitchFamily="34" charset="0"/>
          <a:ea typeface="幼圆" panose="02010509060101010101" pitchFamily="49" charset="-122"/>
          <a:cs typeface="+mn-cs"/>
        </a:defRPr>
      </a:lvl1pPr>
      <a:lvl2pPr marL="685800" indent="-358775" algn="l" rtl="0" fontAlgn="base">
        <a:lnSpc>
          <a:spcPct val="90000"/>
        </a:lnSpc>
        <a:spcBef>
          <a:spcPts val="500"/>
        </a:spcBef>
        <a:spcAft>
          <a:spcPct val="0"/>
        </a:spcAft>
        <a:buClr>
          <a:schemeClr val="tx2"/>
        </a:buClr>
        <a:buFont typeface="Wingdings" panose="05000000000000000000" pitchFamily="2" charset="2"/>
        <a:buChar char="l"/>
        <a:defRPr sz="2000" kern="1200">
          <a:solidFill>
            <a:schemeClr val="tx1"/>
          </a:solidFill>
          <a:latin typeface="Verdana" panose="020B0604030504040204" pitchFamily="34" charset="0"/>
          <a:ea typeface="幼圆" panose="02010509060101010101" pitchFamily="49" charset="-122"/>
          <a:cs typeface="+mn-cs"/>
        </a:defRPr>
      </a:lvl2pPr>
      <a:lvl3pPr marL="1143000" indent="-358775" algn="l" rtl="0" fontAlgn="base">
        <a:lnSpc>
          <a:spcPct val="90000"/>
        </a:lnSpc>
        <a:spcBef>
          <a:spcPts val="500"/>
        </a:spcBef>
        <a:spcAft>
          <a:spcPct val="0"/>
        </a:spcAft>
        <a:buClr>
          <a:schemeClr val="tx2"/>
        </a:buClr>
        <a:buFont typeface="Wingdings" panose="05000000000000000000" pitchFamily="2" charset="2"/>
        <a:buChar char="l"/>
        <a:defRPr kern="1200">
          <a:solidFill>
            <a:schemeClr val="tx1"/>
          </a:solidFill>
          <a:latin typeface="Verdana" panose="020B0604030504040204" pitchFamily="34" charset="0"/>
          <a:ea typeface="幼圆" panose="02010509060101010101" pitchFamily="49" charset="-122"/>
          <a:cs typeface="+mn-cs"/>
        </a:defRPr>
      </a:lvl3pPr>
      <a:lvl4pPr marL="1600200" indent="-358775" algn="l" rtl="0" fontAlgn="base">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4pPr>
      <a:lvl5pPr marL="2057400" indent="-358775" algn="l" rtl="0" fontAlgn="base">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6.bin"/><Relationship Id="rId18" Type="http://schemas.openxmlformats.org/officeDocument/2006/relationships/oleObject" Target="../embeddings/oleObject9.bin"/><Relationship Id="rId3" Type="http://schemas.openxmlformats.org/officeDocument/2006/relationships/oleObject" Target="../embeddings/oleObject1.bin"/><Relationship Id="rId21" Type="http://schemas.openxmlformats.org/officeDocument/2006/relationships/oleObject" Target="../embeddings/oleObject11.bin"/><Relationship Id="rId7" Type="http://schemas.openxmlformats.org/officeDocument/2006/relationships/oleObject" Target="../embeddings/oleObject3.bin"/><Relationship Id="rId12" Type="http://schemas.openxmlformats.org/officeDocument/2006/relationships/image" Target="../media/image38.wmf"/><Relationship Id="rId17" Type="http://schemas.openxmlformats.org/officeDocument/2006/relationships/image" Target="../media/image40.wmf"/><Relationship Id="rId2" Type="http://schemas.openxmlformats.org/officeDocument/2006/relationships/notesSlide" Target="../notesSlides/notesSlide18.xml"/><Relationship Id="rId16" Type="http://schemas.openxmlformats.org/officeDocument/2006/relationships/oleObject" Target="../embeddings/oleObject8.bin"/><Relationship Id="rId20" Type="http://schemas.openxmlformats.org/officeDocument/2006/relationships/image" Target="../media/image41.wmf"/><Relationship Id="rId1" Type="http://schemas.openxmlformats.org/officeDocument/2006/relationships/slideLayout" Target="../slideLayouts/slideLayout10.xml"/><Relationship Id="rId6" Type="http://schemas.openxmlformats.org/officeDocument/2006/relationships/image" Target="../media/image35.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37.wmf"/><Relationship Id="rId19" Type="http://schemas.openxmlformats.org/officeDocument/2006/relationships/oleObject" Target="../embeddings/oleObject10.bin"/><Relationship Id="rId4" Type="http://schemas.openxmlformats.org/officeDocument/2006/relationships/image" Target="../media/image34.wmf"/><Relationship Id="rId9" Type="http://schemas.openxmlformats.org/officeDocument/2006/relationships/oleObject" Target="../embeddings/oleObject4.bin"/><Relationship Id="rId14" Type="http://schemas.openxmlformats.org/officeDocument/2006/relationships/image" Target="../media/image39.wmf"/></Relationships>
</file>

<file path=ppt/slides/_rels/slide3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10.xml"/><Relationship Id="rId5" Type="http://schemas.openxmlformats.org/officeDocument/2006/relationships/image" Target="../media/image43.wmf"/><Relationship Id="rId4"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0016-E66D-93E6-40C7-C860BC905091}"/>
              </a:ext>
            </a:extLst>
          </p:cNvPr>
          <p:cNvSpPr>
            <a:spLocks noGrp="1"/>
          </p:cNvSpPr>
          <p:nvPr>
            <p:ph type="ctrTitle"/>
          </p:nvPr>
        </p:nvSpPr>
        <p:spPr/>
        <p:txBody>
          <a:bodyPr/>
          <a:lstStyle/>
          <a:p>
            <a:r>
              <a:rPr lang="zh-CN" altLang="en-US" sz="4400"/>
              <a:t>第</a:t>
            </a:r>
            <a:r>
              <a:rPr lang="en-US" altLang="zh-CN" sz="4400"/>
              <a:t>6</a:t>
            </a:r>
            <a:r>
              <a:rPr lang="zh-CN" altLang="en-US" sz="4400"/>
              <a:t>章 聚类算法</a:t>
            </a:r>
          </a:p>
        </p:txBody>
      </p:sp>
      <p:sp>
        <p:nvSpPr>
          <p:cNvPr id="4" name="文本占位符 3">
            <a:extLst>
              <a:ext uri="{FF2B5EF4-FFF2-40B4-BE49-F238E27FC236}">
                <a16:creationId xmlns:a16="http://schemas.microsoft.com/office/drawing/2014/main" id="{71B4D5A7-9998-2209-F1EE-B99247521A80}"/>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402978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834" y="-8890"/>
            <a:ext cx="10561320" cy="942340"/>
          </a:xfrm>
        </p:spPr>
        <p:txBody>
          <a:bodyPr/>
          <a:lstStyle/>
          <a:p>
            <a:r>
              <a:rPr lang="en-US" altLang="zh-CN" sz="4400"/>
              <a:t> 6.1 </a:t>
            </a:r>
            <a:r>
              <a:rPr lang="zh-CN" altLang="en-US" sz="4400"/>
              <a:t>了解聚类算法的原理与用途</a:t>
            </a:r>
          </a:p>
        </p:txBody>
      </p:sp>
      <p:sp>
        <p:nvSpPr>
          <p:cNvPr id="3" name="内容占位符 2"/>
          <p:cNvSpPr>
            <a:spLocks noGrp="1"/>
          </p:cNvSpPr>
          <p:nvPr>
            <p:ph idx="1"/>
          </p:nvPr>
        </p:nvSpPr>
        <p:spPr>
          <a:xfrm>
            <a:off x="751840" y="1167130"/>
            <a:ext cx="10646410" cy="862330"/>
          </a:xfrm>
        </p:spPr>
        <p:txBody>
          <a:bodyPr/>
          <a:lstStyle/>
          <a:p>
            <a:r>
              <a:rPr lang="zh-CN" altLang="en-US" sz="3600"/>
              <a:t>了解聚类算法原理</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1" name="内容占位符 2"/>
          <p:cNvSpPr>
            <a:spLocks noGrp="1"/>
          </p:cNvSpPr>
          <p:nvPr/>
        </p:nvSpPr>
        <p:spPr>
          <a:xfrm>
            <a:off x="751840" y="2019935"/>
            <a:ext cx="10445750" cy="73787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000"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lvl="1">
              <a:buFont typeface="Wingdings" panose="05000000000000000000" charset="0"/>
              <a:buChar char="n"/>
            </a:pPr>
            <a:r>
              <a:rPr lang="en-US" altLang="zh-CN"/>
              <a:t> </a:t>
            </a:r>
            <a:r>
              <a:rPr lang="zh-CN"/>
              <a:t>聚类算法原理</a:t>
            </a:r>
          </a:p>
        </p:txBody>
      </p:sp>
      <p:sp>
        <p:nvSpPr>
          <p:cNvPr id="38" name="内容占位符 2"/>
          <p:cNvSpPr>
            <a:spLocks noGrp="1"/>
          </p:cNvSpPr>
          <p:nvPr/>
        </p:nvSpPr>
        <p:spPr>
          <a:xfrm>
            <a:off x="10920095" y="5828665"/>
            <a:ext cx="478790" cy="70104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sz="2000" b="0">
                <a:solidFill>
                  <a:schemeClr val="tx1">
                    <a:lumMod val="85000"/>
                    <a:lumOff val="15000"/>
                  </a:schemeClr>
                </a:solidFill>
              </a:rPr>
              <a:t>x</a:t>
            </a:r>
          </a:p>
        </p:txBody>
      </p:sp>
      <p:sp>
        <p:nvSpPr>
          <p:cNvPr id="41" name="内容占位符 2"/>
          <p:cNvSpPr>
            <a:spLocks noGrp="1"/>
          </p:cNvSpPr>
          <p:nvPr/>
        </p:nvSpPr>
        <p:spPr>
          <a:xfrm>
            <a:off x="5721985" y="5690235"/>
            <a:ext cx="478790" cy="70104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sz="2000" b="0" i="1">
                <a:solidFill>
                  <a:schemeClr val="tx1">
                    <a:lumMod val="85000"/>
                    <a:lumOff val="15000"/>
                  </a:schemeClr>
                </a:solidFill>
              </a:rPr>
              <a:t>o</a:t>
            </a:r>
          </a:p>
        </p:txBody>
      </p:sp>
      <p:sp>
        <p:nvSpPr>
          <p:cNvPr id="43" name="内容占位符 2"/>
          <p:cNvSpPr>
            <a:spLocks noGrp="1"/>
          </p:cNvSpPr>
          <p:nvPr/>
        </p:nvSpPr>
        <p:spPr>
          <a:xfrm>
            <a:off x="933451" y="2924811"/>
            <a:ext cx="4425314" cy="2502534"/>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altLang="zh-CN" sz="2800" b="0">
                <a:solidFill>
                  <a:schemeClr val="tx1">
                    <a:lumMod val="85000"/>
                    <a:lumOff val="15000"/>
                  </a:schemeClr>
                </a:solidFill>
              </a:rPr>
              <a:t>     </a:t>
            </a:r>
            <a:r>
              <a:rPr lang="zh-CN" altLang="en-US" sz="2800" b="0">
                <a:solidFill>
                  <a:schemeClr val="tx1">
                    <a:lumMod val="85000"/>
                    <a:lumOff val="15000"/>
                  </a:schemeClr>
                </a:solidFill>
              </a:rPr>
              <a:t>直觉上，右侧图中的点应该分为两簇，那么如何将这些点分为两簇呢？</a:t>
            </a:r>
          </a:p>
        </p:txBody>
      </p:sp>
      <p:sp>
        <p:nvSpPr>
          <p:cNvPr id="44" name="椭圆 43"/>
          <p:cNvSpPr/>
          <p:nvPr/>
        </p:nvSpPr>
        <p:spPr>
          <a:xfrm>
            <a:off x="8232775" y="525970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p:nvPr/>
        </p:nvCxnSpPr>
        <p:spPr>
          <a:xfrm>
            <a:off x="6246495" y="5953125"/>
            <a:ext cx="503936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flipV="1">
            <a:off x="6246495" y="2539365"/>
            <a:ext cx="0" cy="343408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47" name="椭圆 46"/>
          <p:cNvSpPr/>
          <p:nvPr/>
        </p:nvSpPr>
        <p:spPr>
          <a:xfrm>
            <a:off x="6663055" y="442150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64375" y="475678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145655" y="420306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765415" y="420306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511415" y="492442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846695" y="475678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663055" y="525970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298055" y="535495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765415" y="543877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039735" y="510349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684895" y="525970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8100695" y="330073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8349615" y="296545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286115" y="370395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8621395" y="311277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8786495" y="322516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8786495" y="356044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9142095" y="322516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934575" y="311277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8956675" y="414591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9286875" y="372872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9599295" y="356044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9477375" y="419989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9822815" y="392112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168255" y="358584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0066655" y="412877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503535" y="403542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内容占位符 2"/>
          <p:cNvSpPr>
            <a:spLocks noGrp="1"/>
          </p:cNvSpPr>
          <p:nvPr/>
        </p:nvSpPr>
        <p:spPr>
          <a:xfrm>
            <a:off x="5836285" y="2272665"/>
            <a:ext cx="478790" cy="70104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sz="2000" b="0">
                <a:solidFill>
                  <a:schemeClr val="tx1">
                    <a:lumMod val="85000"/>
                    <a:lumOff val="15000"/>
                  </a:schemeClr>
                </a:solidFill>
              </a:rPr>
              <a: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855" y="-8890"/>
            <a:ext cx="10561320" cy="942340"/>
          </a:xfrm>
        </p:spPr>
        <p:txBody>
          <a:bodyPr/>
          <a:lstStyle/>
          <a:p>
            <a:r>
              <a:rPr lang="en-US" altLang="zh-CN" sz="4400"/>
              <a:t> 6.1 </a:t>
            </a:r>
            <a:r>
              <a:rPr lang="zh-CN" altLang="en-US" sz="4400"/>
              <a:t>了解聚类算法的原理与用途</a:t>
            </a:r>
          </a:p>
        </p:txBody>
      </p:sp>
      <p:sp>
        <p:nvSpPr>
          <p:cNvPr id="3" name="内容占位符 2"/>
          <p:cNvSpPr>
            <a:spLocks noGrp="1"/>
          </p:cNvSpPr>
          <p:nvPr>
            <p:ph idx="1"/>
          </p:nvPr>
        </p:nvSpPr>
        <p:spPr>
          <a:xfrm>
            <a:off x="509069" y="1045210"/>
            <a:ext cx="10646410" cy="862330"/>
          </a:xfrm>
        </p:spPr>
        <p:txBody>
          <a:bodyPr/>
          <a:lstStyle/>
          <a:p>
            <a:r>
              <a:rPr lang="zh-CN" altLang="en-US" sz="3600"/>
              <a:t>了解聚类算法原理</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1" name="内容占位符 2"/>
          <p:cNvSpPr>
            <a:spLocks noGrp="1"/>
          </p:cNvSpPr>
          <p:nvPr/>
        </p:nvSpPr>
        <p:spPr>
          <a:xfrm>
            <a:off x="509069" y="1766855"/>
            <a:ext cx="10445750" cy="73787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000"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lvl="1">
              <a:buFont typeface="Wingdings" panose="05000000000000000000" charset="0"/>
              <a:buChar char="n"/>
            </a:pPr>
            <a:r>
              <a:rPr lang="en-US" altLang="zh-CN"/>
              <a:t> </a:t>
            </a:r>
            <a:r>
              <a:rPr lang="zh-CN"/>
              <a:t>聚类算法原理</a:t>
            </a:r>
          </a:p>
        </p:txBody>
      </p:sp>
      <p:sp>
        <p:nvSpPr>
          <p:cNvPr id="38" name="内容占位符 2"/>
          <p:cNvSpPr>
            <a:spLocks noGrp="1"/>
          </p:cNvSpPr>
          <p:nvPr/>
        </p:nvSpPr>
        <p:spPr>
          <a:xfrm>
            <a:off x="10920095" y="5828665"/>
            <a:ext cx="478790" cy="70104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sz="2000" b="0">
                <a:solidFill>
                  <a:schemeClr val="tx1">
                    <a:lumMod val="85000"/>
                    <a:lumOff val="15000"/>
                  </a:schemeClr>
                </a:solidFill>
              </a:rPr>
              <a:t>x</a:t>
            </a:r>
          </a:p>
        </p:txBody>
      </p:sp>
      <p:sp>
        <p:nvSpPr>
          <p:cNvPr id="41" name="内容占位符 2"/>
          <p:cNvSpPr>
            <a:spLocks noGrp="1"/>
          </p:cNvSpPr>
          <p:nvPr/>
        </p:nvSpPr>
        <p:spPr>
          <a:xfrm>
            <a:off x="5721985" y="5690235"/>
            <a:ext cx="478790" cy="70104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sz="2000" b="0" i="1">
                <a:solidFill>
                  <a:schemeClr val="tx1">
                    <a:lumMod val="85000"/>
                    <a:lumOff val="15000"/>
                  </a:schemeClr>
                </a:solidFill>
              </a:rPr>
              <a:t>o</a:t>
            </a:r>
          </a:p>
        </p:txBody>
      </p:sp>
      <p:sp>
        <p:nvSpPr>
          <p:cNvPr id="43" name="内容占位符 2"/>
          <p:cNvSpPr>
            <a:spLocks noGrp="1"/>
          </p:cNvSpPr>
          <p:nvPr/>
        </p:nvSpPr>
        <p:spPr>
          <a:xfrm>
            <a:off x="911224" y="2387949"/>
            <a:ext cx="4892041" cy="4003325"/>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altLang="zh-CN" sz="2400" b="0">
                <a:solidFill>
                  <a:schemeClr val="tx1">
                    <a:lumMod val="85000"/>
                    <a:lumOff val="15000"/>
                  </a:schemeClr>
                </a:solidFill>
              </a:rPr>
              <a:t>      </a:t>
            </a:r>
            <a:r>
              <a:rPr lang="zh-CN" altLang="en-US" sz="2400" b="0">
                <a:solidFill>
                  <a:schemeClr val="tx1">
                    <a:lumMod val="85000"/>
                    <a:lumOff val="15000"/>
                  </a:schemeClr>
                </a:solidFill>
              </a:rPr>
              <a:t>利用聚类算法，分别计算圆点之间的距离，将圆点距离相近的标记为一类，迭代进行，直到遍历所有的圆点。</a:t>
            </a:r>
          </a:p>
          <a:p>
            <a:pPr marL="0" indent="0">
              <a:buNone/>
            </a:pPr>
            <a:r>
              <a:rPr lang="en-US" altLang="zh-CN" sz="2400" b="0">
                <a:solidFill>
                  <a:schemeClr val="tx1">
                    <a:lumMod val="85000"/>
                    <a:lumOff val="15000"/>
                  </a:schemeClr>
                </a:solidFill>
              </a:rPr>
              <a:t>      </a:t>
            </a:r>
            <a:r>
              <a:rPr lang="zh-CN" altLang="en-US" sz="2400" b="0">
                <a:solidFill>
                  <a:schemeClr val="tx1">
                    <a:lumMod val="85000"/>
                    <a:lumOff val="15000"/>
                  </a:schemeClr>
                </a:solidFill>
              </a:rPr>
              <a:t>聚类后，将所有点分成两类，每类分别由一个均值数（五角星）来标记</a:t>
            </a:r>
            <a:r>
              <a:rPr lang="zh-CN" altLang="en-US" sz="2400" b="0">
                <a:solidFill>
                  <a:srgbClr val="2279FE"/>
                </a:solidFill>
              </a:rPr>
              <a:t>每一类中心</a:t>
            </a:r>
            <a:r>
              <a:rPr lang="zh-CN" altLang="en-US" sz="2400" b="0">
                <a:solidFill>
                  <a:schemeClr val="tx1">
                    <a:lumMod val="85000"/>
                    <a:lumOff val="15000"/>
                  </a:schemeClr>
                </a:solidFill>
              </a:rPr>
              <a:t>的位置。</a:t>
            </a:r>
          </a:p>
        </p:txBody>
      </p:sp>
      <p:sp>
        <p:nvSpPr>
          <p:cNvPr id="44" name="椭圆 43"/>
          <p:cNvSpPr/>
          <p:nvPr/>
        </p:nvSpPr>
        <p:spPr>
          <a:xfrm>
            <a:off x="8232775" y="525970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p:nvPr/>
        </p:nvCxnSpPr>
        <p:spPr>
          <a:xfrm>
            <a:off x="6246495" y="5953125"/>
            <a:ext cx="503936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flipV="1">
            <a:off x="6246495" y="2539365"/>
            <a:ext cx="0" cy="343408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47" name="椭圆 46"/>
          <p:cNvSpPr/>
          <p:nvPr/>
        </p:nvSpPr>
        <p:spPr>
          <a:xfrm>
            <a:off x="6663055" y="442150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64375" y="475678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145655" y="420306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765415" y="420306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511415" y="492442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846695" y="475678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663055" y="525970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298055" y="535495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765415" y="543877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039735" y="510349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684895" y="525970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8100695" y="330073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8349615" y="296545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286115" y="370395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8621395" y="311277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8786495" y="322516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8786495" y="356044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9142095" y="322516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934575" y="311277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8956675" y="414591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9286875" y="372872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9599295" y="356044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9477375" y="419989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9822815" y="392112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168255" y="358584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0066655" y="4128770"/>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503535" y="4035425"/>
            <a:ext cx="335280" cy="335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内容占位符 2"/>
          <p:cNvSpPr>
            <a:spLocks noGrp="1"/>
          </p:cNvSpPr>
          <p:nvPr/>
        </p:nvSpPr>
        <p:spPr>
          <a:xfrm>
            <a:off x="5836285" y="2272665"/>
            <a:ext cx="478790" cy="70104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sz="2000" b="0">
                <a:solidFill>
                  <a:schemeClr val="tx1">
                    <a:lumMod val="85000"/>
                    <a:lumOff val="15000"/>
                  </a:schemeClr>
                </a:solidFill>
              </a:rPr>
              <a:t>y</a:t>
            </a:r>
          </a:p>
        </p:txBody>
      </p:sp>
      <p:sp>
        <p:nvSpPr>
          <p:cNvPr id="4" name="五角星 3"/>
          <p:cNvSpPr/>
          <p:nvPr/>
        </p:nvSpPr>
        <p:spPr>
          <a:xfrm>
            <a:off x="9171305" y="3474085"/>
            <a:ext cx="447040" cy="447040"/>
          </a:xfrm>
          <a:prstGeom prst="star5">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五角星 4"/>
          <p:cNvSpPr/>
          <p:nvPr/>
        </p:nvSpPr>
        <p:spPr>
          <a:xfrm>
            <a:off x="7511415" y="4667885"/>
            <a:ext cx="447040" cy="447040"/>
          </a:xfrm>
          <a:prstGeom prst="star5">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53" y="0"/>
            <a:ext cx="10561320" cy="862331"/>
          </a:xfrm>
        </p:spPr>
        <p:txBody>
          <a:bodyPr/>
          <a:lstStyle/>
          <a:p>
            <a:r>
              <a:rPr lang="en-US" altLang="zh-CN" sz="4400"/>
              <a:t> 6.2 K</a:t>
            </a:r>
            <a:r>
              <a:rPr lang="zh-CN" altLang="en-US" sz="4400"/>
              <a:t>均值算法的原理和使用</a:t>
            </a:r>
          </a:p>
        </p:txBody>
      </p:sp>
      <p:sp>
        <p:nvSpPr>
          <p:cNvPr id="3" name="内容占位符 2"/>
          <p:cNvSpPr>
            <a:spLocks noGrp="1"/>
          </p:cNvSpPr>
          <p:nvPr>
            <p:ph idx="1"/>
          </p:nvPr>
        </p:nvSpPr>
        <p:spPr>
          <a:xfrm>
            <a:off x="752475" y="1310005"/>
            <a:ext cx="10646410" cy="862330"/>
          </a:xfrm>
        </p:spPr>
        <p:txBody>
          <a:bodyPr/>
          <a:lstStyle/>
          <a:p>
            <a:r>
              <a:rPr lang="zh-CN" altLang="en-US" sz="3600"/>
              <a:t>了解</a:t>
            </a:r>
            <a:r>
              <a:rPr lang="en-US" altLang="zh-CN" sz="3600"/>
              <a:t>K</a:t>
            </a:r>
            <a:r>
              <a:rPr lang="zh-CN" altLang="en-US" sz="3600"/>
              <a:t>均值算法原理</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2" name="内容占位符 2"/>
          <p:cNvSpPr>
            <a:spLocks noGrp="1"/>
          </p:cNvSpPr>
          <p:nvPr/>
        </p:nvSpPr>
        <p:spPr>
          <a:xfrm>
            <a:off x="805147" y="2172335"/>
            <a:ext cx="11022330" cy="2908935"/>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altLang="zh-CN" sz="2800" b="0">
                <a:solidFill>
                  <a:schemeClr val="tx1">
                    <a:lumMod val="85000"/>
                    <a:lumOff val="15000"/>
                  </a:schemeClr>
                </a:solidFill>
              </a:rPr>
              <a:t>   </a:t>
            </a:r>
            <a:r>
              <a:rPr lang="zh-CN" sz="2800" b="0">
                <a:solidFill>
                  <a:schemeClr val="tx1">
                    <a:lumMod val="85000"/>
                    <a:lumOff val="15000"/>
                  </a:schemeClr>
                </a:solidFill>
              </a:rPr>
              <a:t>在各类聚类算法中，</a:t>
            </a:r>
            <a:r>
              <a:rPr lang="en-US" altLang="zh-CN" sz="2800" b="0">
                <a:solidFill>
                  <a:schemeClr val="tx1">
                    <a:lumMod val="85000"/>
                    <a:lumOff val="15000"/>
                  </a:schemeClr>
                </a:solidFill>
              </a:rPr>
              <a:t>K</a:t>
            </a:r>
            <a:r>
              <a:rPr lang="zh-CN" altLang="en-US" sz="2800" b="0">
                <a:solidFill>
                  <a:schemeClr val="tx1">
                    <a:lumMod val="85000"/>
                    <a:lumOff val="15000"/>
                  </a:schemeClr>
                </a:solidFill>
              </a:rPr>
              <a:t>均值算法可以说是</a:t>
            </a:r>
            <a:r>
              <a:rPr lang="zh-CN" altLang="en-US" sz="2800" b="0">
                <a:solidFill>
                  <a:srgbClr val="2279FE"/>
                </a:solidFill>
              </a:rPr>
              <a:t>最简单</a:t>
            </a:r>
            <a:r>
              <a:rPr lang="zh-CN" altLang="en-US" sz="2800" b="0">
                <a:solidFill>
                  <a:schemeClr val="tx1">
                    <a:lumMod val="85000"/>
                    <a:lumOff val="15000"/>
                  </a:schemeClr>
                </a:solidFill>
              </a:rPr>
              <a:t>的算法之一，但简单不代表不好用。在大数据应用实践中，</a:t>
            </a:r>
            <a:r>
              <a:rPr lang="en-US" altLang="zh-CN" sz="2800" b="0">
                <a:solidFill>
                  <a:schemeClr val="tx1">
                    <a:lumMod val="85000"/>
                    <a:lumOff val="15000"/>
                  </a:schemeClr>
                </a:solidFill>
              </a:rPr>
              <a:t>K</a:t>
            </a:r>
            <a:r>
              <a:rPr lang="zh-CN" altLang="en-US" sz="2800" b="0">
                <a:solidFill>
                  <a:schemeClr val="tx1">
                    <a:lumMod val="85000"/>
                    <a:lumOff val="15000"/>
                  </a:schemeClr>
                </a:solidFill>
              </a:rPr>
              <a:t>均值算法一般是在聚类中用的最多的算法之一。</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1510" y="1095375"/>
            <a:ext cx="10646410" cy="862330"/>
          </a:xfrm>
        </p:spPr>
        <p:txBody>
          <a:bodyPr/>
          <a:lstStyle/>
          <a:p>
            <a:r>
              <a:rPr lang="zh-CN" altLang="en-US" sz="3600"/>
              <a:t>了解</a:t>
            </a:r>
            <a:r>
              <a:rPr lang="en-US" altLang="zh-CN" sz="3600"/>
              <a:t>K</a:t>
            </a:r>
            <a:r>
              <a:rPr lang="zh-CN" altLang="en-US" sz="3600"/>
              <a:t>均值算法原理</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1" name="内容占位符 2"/>
          <p:cNvSpPr>
            <a:spLocks noGrp="1"/>
          </p:cNvSpPr>
          <p:nvPr/>
        </p:nvSpPr>
        <p:spPr>
          <a:xfrm>
            <a:off x="751840" y="1798320"/>
            <a:ext cx="10445750" cy="73787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000"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lvl="1">
              <a:buFont typeface="Wingdings" panose="05000000000000000000" charset="0"/>
              <a:buChar char="n"/>
            </a:pPr>
            <a:r>
              <a:rPr lang="en-US" altLang="zh-CN" sz="2800"/>
              <a:t> K</a:t>
            </a:r>
            <a:r>
              <a:rPr lang="zh-CN" altLang="en-US" sz="2800"/>
              <a:t>均值算法简介</a:t>
            </a:r>
          </a:p>
        </p:txBody>
      </p:sp>
      <p:sp>
        <p:nvSpPr>
          <p:cNvPr id="4" name="内容占位符 2"/>
          <p:cNvSpPr>
            <a:spLocks noGrp="1"/>
          </p:cNvSpPr>
          <p:nvPr/>
        </p:nvSpPr>
        <p:spPr>
          <a:xfrm>
            <a:off x="651510" y="2536190"/>
            <a:ext cx="11097260" cy="3642995"/>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lgn="just">
              <a:buNone/>
            </a:pPr>
            <a:r>
              <a:rPr lang="en-US" altLang="zh-CN" sz="2800" b="0">
                <a:solidFill>
                  <a:schemeClr val="tx1">
                    <a:lumMod val="85000"/>
                    <a:lumOff val="15000"/>
                  </a:schemeClr>
                </a:solidFill>
              </a:rPr>
              <a:t>       </a:t>
            </a:r>
            <a:r>
              <a:rPr lang="en-US" sz="2800">
                <a:solidFill>
                  <a:srgbClr val="2279FE"/>
                </a:solidFill>
              </a:rPr>
              <a:t>K</a:t>
            </a:r>
            <a:r>
              <a:rPr lang="zh-CN" altLang="en-US" sz="2800">
                <a:solidFill>
                  <a:srgbClr val="2279FE"/>
                </a:solidFill>
              </a:rPr>
              <a:t>均值算法</a:t>
            </a:r>
            <a:r>
              <a:rPr lang="zh-CN" altLang="en-US" sz="2800" b="0">
                <a:solidFill>
                  <a:schemeClr val="tx1">
                    <a:lumMod val="85000"/>
                    <a:lumOff val="15000"/>
                  </a:schemeClr>
                </a:solidFill>
              </a:rPr>
              <a:t>（</a:t>
            </a:r>
            <a:r>
              <a:rPr lang="en-US" altLang="zh-CN" sz="2800" b="0">
                <a:solidFill>
                  <a:schemeClr val="tx1">
                    <a:lumMod val="85000"/>
                    <a:lumOff val="15000"/>
                  </a:schemeClr>
                </a:solidFill>
              </a:rPr>
              <a:t>K-means clustering algorithm</a:t>
            </a:r>
            <a:r>
              <a:rPr lang="zh-CN" altLang="en-US" sz="2800" b="0">
                <a:solidFill>
                  <a:schemeClr val="tx1">
                    <a:lumMod val="85000"/>
                    <a:lumOff val="15000"/>
                  </a:schemeClr>
                </a:solidFill>
              </a:rPr>
              <a:t>）是一种迭代求解的算法，它接受一个未标记的数据集，并将每个数据样本划分到</a:t>
            </a:r>
            <a:r>
              <a:rPr lang="zh-CN" altLang="en-US" sz="2800" b="0">
                <a:solidFill>
                  <a:srgbClr val="0070C0"/>
                </a:solidFill>
              </a:rPr>
              <a:t>与其距离最近</a:t>
            </a:r>
            <a:r>
              <a:rPr lang="zh-CN" altLang="en-US" sz="2800" b="0">
                <a:solidFill>
                  <a:srgbClr val="2279FE"/>
                </a:solidFill>
              </a:rPr>
              <a:t>的类</a:t>
            </a:r>
            <a:r>
              <a:rPr lang="zh-CN" altLang="en-US" sz="2800" b="0">
                <a:solidFill>
                  <a:schemeClr val="tx1">
                    <a:lumMod val="85000"/>
                    <a:lumOff val="15000"/>
                  </a:schemeClr>
                </a:solidFill>
              </a:rPr>
              <a:t>中，最终目标就是得到紧凑而独立的</a:t>
            </a:r>
            <a:r>
              <a:rPr lang="en-US" altLang="zh-CN" sz="2800" b="0">
                <a:solidFill>
                  <a:schemeClr val="tx1">
                    <a:lumMod val="85000"/>
                    <a:lumOff val="15000"/>
                  </a:schemeClr>
                </a:solidFill>
              </a:rPr>
              <a:t>“</a:t>
            </a:r>
            <a:r>
              <a:rPr lang="zh-CN" altLang="en-US" sz="2800" b="0">
                <a:solidFill>
                  <a:schemeClr val="tx1">
                    <a:lumMod val="85000"/>
                    <a:lumOff val="15000"/>
                  </a:schemeClr>
                </a:solidFill>
              </a:rPr>
              <a:t>聚类簇</a:t>
            </a:r>
            <a:r>
              <a:rPr lang="en-US" altLang="zh-CN" sz="2800" b="0">
                <a:solidFill>
                  <a:schemeClr val="tx1">
                    <a:lumMod val="85000"/>
                    <a:lumOff val="15000"/>
                  </a:schemeClr>
                </a:solidFill>
              </a:rPr>
              <a:t>”</a:t>
            </a:r>
            <a:r>
              <a:rPr lang="zh-CN" altLang="en-US" sz="2800" b="0">
                <a:solidFill>
                  <a:schemeClr val="tx1">
                    <a:lumMod val="85000"/>
                    <a:lumOff val="15000"/>
                  </a:schemeClr>
                </a:solidFill>
              </a:rPr>
              <a:t>。</a:t>
            </a:r>
          </a:p>
          <a:p>
            <a:pPr marL="0" indent="0" algn="just">
              <a:buNone/>
            </a:pPr>
            <a:r>
              <a:rPr lang="zh-CN" altLang="en-US" sz="2800" b="0">
                <a:solidFill>
                  <a:schemeClr val="tx1">
                    <a:lumMod val="85000"/>
                    <a:lumOff val="15000"/>
                  </a:schemeClr>
                </a:solidFill>
              </a:rPr>
              <a:t> </a:t>
            </a:r>
            <a:r>
              <a:rPr lang="en-US" altLang="zh-CN" sz="2800" b="0">
                <a:solidFill>
                  <a:schemeClr val="tx1">
                    <a:lumMod val="85000"/>
                    <a:lumOff val="15000"/>
                  </a:schemeClr>
                </a:solidFill>
              </a:rPr>
              <a:t>      </a:t>
            </a:r>
            <a:r>
              <a:rPr lang="en-US" sz="2800" b="0">
                <a:solidFill>
                  <a:schemeClr val="tx1">
                    <a:lumMod val="85000"/>
                    <a:lumOff val="15000"/>
                  </a:schemeClr>
                </a:solidFill>
                <a:sym typeface="+mn-ea"/>
              </a:rPr>
              <a:t>K</a:t>
            </a:r>
            <a:r>
              <a:rPr lang="zh-CN" altLang="en-US" sz="2800" b="0">
                <a:solidFill>
                  <a:schemeClr val="tx1">
                    <a:lumMod val="85000"/>
                    <a:lumOff val="15000"/>
                  </a:schemeClr>
                </a:solidFill>
                <a:sym typeface="+mn-ea"/>
              </a:rPr>
              <a:t>均值算法</a:t>
            </a:r>
            <a:r>
              <a:rPr lang="zh-CN" altLang="en-US" sz="2800" b="0">
                <a:solidFill>
                  <a:schemeClr val="tx1">
                    <a:lumMod val="85000"/>
                    <a:lumOff val="15000"/>
                  </a:schemeClr>
                </a:solidFill>
              </a:rPr>
              <a:t>是典型的基于</a:t>
            </a:r>
            <a:r>
              <a:rPr lang="zh-CN" altLang="en-US" sz="2800" b="0">
                <a:solidFill>
                  <a:srgbClr val="2279FE"/>
                </a:solidFill>
              </a:rPr>
              <a:t>距离</a:t>
            </a:r>
            <a:r>
              <a:rPr lang="zh-CN" altLang="en-US" sz="2800" b="0">
                <a:solidFill>
                  <a:schemeClr val="tx1">
                    <a:lumMod val="85000"/>
                    <a:lumOff val="15000"/>
                  </a:schemeClr>
                </a:solidFill>
              </a:rPr>
              <a:t>的聚类算法，两个样本的距离越近，其相似度就越大。</a:t>
            </a:r>
            <a:endParaRPr lang="en-US" altLang="zh-CN" sz="2800" b="0">
              <a:solidFill>
                <a:schemeClr val="tx1">
                  <a:lumMod val="85000"/>
                  <a:lumOff val="15000"/>
                </a:schemeClr>
              </a:solidFill>
            </a:endParaRPr>
          </a:p>
        </p:txBody>
      </p:sp>
      <p:sp>
        <p:nvSpPr>
          <p:cNvPr id="6" name="标题 1">
            <a:extLst>
              <a:ext uri="{FF2B5EF4-FFF2-40B4-BE49-F238E27FC236}">
                <a16:creationId xmlns:a16="http://schemas.microsoft.com/office/drawing/2014/main" id="{A2EF6747-C94F-3F9A-D526-8D95728F3AF4}"/>
              </a:ext>
            </a:extLst>
          </p:cNvPr>
          <p:cNvSpPr>
            <a:spLocks noGrp="1"/>
          </p:cNvSpPr>
          <p:nvPr>
            <p:ph type="title"/>
          </p:nvPr>
        </p:nvSpPr>
        <p:spPr>
          <a:xfrm>
            <a:off x="609600" y="152400"/>
            <a:ext cx="10972800" cy="733425"/>
          </a:xfrm>
        </p:spPr>
        <p:txBody>
          <a:bodyPr/>
          <a:lstStyle/>
          <a:p>
            <a:r>
              <a:rPr lang="en-US" altLang="zh-CN" sz="4400"/>
              <a:t> 6.2 K</a:t>
            </a:r>
            <a:r>
              <a:rPr lang="zh-CN" altLang="en-US" sz="4400"/>
              <a:t>均值算法的原理和使用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143000" y="1409700"/>
            <a:ext cx="9439575" cy="4038600"/>
          </a:xfrm>
          <a:prstGeom prst="rect">
            <a:avLst/>
          </a:prstGeom>
        </p:spPr>
      </p:pic>
      <p:sp>
        <p:nvSpPr>
          <p:cNvPr id="7" name="标题 6">
            <a:extLst>
              <a:ext uri="{FF2B5EF4-FFF2-40B4-BE49-F238E27FC236}">
                <a16:creationId xmlns:a16="http://schemas.microsoft.com/office/drawing/2014/main" id="{F141F180-10F1-8695-0D07-5771D2CA6230}"/>
              </a:ext>
            </a:extLst>
          </p:cNvPr>
          <p:cNvSpPr>
            <a:spLocks noGrp="1"/>
          </p:cNvSpPr>
          <p:nvPr>
            <p:ph type="title"/>
          </p:nvPr>
        </p:nvSpPr>
        <p:spPr/>
        <p:txBody>
          <a:bodyPr/>
          <a:lstStyle/>
          <a:p>
            <a:r>
              <a:rPr lang="en-US" altLang="zh-CN" sz="4400"/>
              <a:t> 6.2 K</a:t>
            </a:r>
            <a:r>
              <a:rPr lang="zh-CN" altLang="en-US" sz="4400"/>
              <a:t>均值算法的原理和使用</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lang="en-US" altLang="zh-CN" sz="4400"/>
              <a:t> 6.2 K</a:t>
            </a:r>
            <a:r>
              <a:rPr lang="zh-CN" altLang="en-US" sz="4400"/>
              <a:t>均值算法的原理和使用</a:t>
            </a:r>
          </a:p>
        </p:txBody>
      </p:sp>
      <p:sp>
        <p:nvSpPr>
          <p:cNvPr id="8" name="文本框 7">
            <a:extLst>
              <a:ext uri="{FF2B5EF4-FFF2-40B4-BE49-F238E27FC236}">
                <a16:creationId xmlns:a16="http://schemas.microsoft.com/office/drawing/2014/main" id="{A6CC40CA-60AE-323B-D0C4-0AD300E1AB1C}"/>
              </a:ext>
            </a:extLst>
          </p:cNvPr>
          <p:cNvSpPr txBox="1"/>
          <p:nvPr/>
        </p:nvSpPr>
        <p:spPr>
          <a:xfrm>
            <a:off x="381000" y="1066800"/>
            <a:ext cx="10972800" cy="861774"/>
          </a:xfrm>
          <a:prstGeom prst="rect">
            <a:avLst/>
          </a:prstGeom>
          <a:noFill/>
        </p:spPr>
        <p:txBody>
          <a:bodyPr wrap="square">
            <a:spAutoFit/>
          </a:bodyPr>
          <a:lstStyle/>
          <a:p>
            <a:r>
              <a:rPr lang="en-US" altLang="zh-CN" sz="3200">
                <a:effectLst/>
              </a:rPr>
              <a:t>K-means</a:t>
            </a:r>
            <a:r>
              <a:rPr lang="zh-CN" altLang="en-US" sz="3200">
                <a:effectLst/>
              </a:rPr>
              <a:t>有一个很著名很清晰的</a:t>
            </a:r>
            <a:r>
              <a:rPr lang="zh-CN" altLang="en-US" sz="3200"/>
              <a:t>解释</a:t>
            </a:r>
            <a:r>
              <a:rPr lang="zh-CN" altLang="en-US" sz="3200">
                <a:effectLst/>
              </a:rPr>
              <a:t>，就是牧师</a:t>
            </a:r>
            <a:r>
              <a:rPr lang="en-US" altLang="zh-CN" sz="3200">
                <a:effectLst/>
              </a:rPr>
              <a:t>-</a:t>
            </a:r>
            <a:r>
              <a:rPr lang="zh-CN" altLang="en-US" sz="3200">
                <a:effectLst/>
              </a:rPr>
              <a:t>村民模型。</a:t>
            </a:r>
            <a:br>
              <a:rPr lang="zh-CN" altLang="en-US" sz="2800">
                <a:effectLst/>
              </a:rPr>
            </a:br>
            <a:endParaRPr lang="zh-CN" altLang="en-US"/>
          </a:p>
        </p:txBody>
      </p:sp>
      <p:pic>
        <p:nvPicPr>
          <p:cNvPr id="5122" name="Picture 2">
            <a:extLst>
              <a:ext uri="{FF2B5EF4-FFF2-40B4-BE49-F238E27FC236}">
                <a16:creationId xmlns:a16="http://schemas.microsoft.com/office/drawing/2014/main" id="{0FB074B0-487F-D85D-F46F-768997C62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32" y="1868416"/>
            <a:ext cx="8077200" cy="453080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B6BB6B84-A3A6-C357-636E-888463997572}"/>
              </a:ext>
            </a:extLst>
          </p:cNvPr>
          <p:cNvPicPr>
            <a:picLocks noChangeAspect="1"/>
          </p:cNvPicPr>
          <p:nvPr/>
        </p:nvPicPr>
        <p:blipFill>
          <a:blip r:embed="rId3"/>
          <a:stretch>
            <a:fillRect/>
          </a:stretch>
        </p:blipFill>
        <p:spPr>
          <a:xfrm>
            <a:off x="8686800" y="1928574"/>
            <a:ext cx="984301" cy="1593932"/>
          </a:xfrm>
          <a:prstGeom prst="rect">
            <a:avLst/>
          </a:prstGeom>
        </p:spPr>
      </p:pic>
      <p:pic>
        <p:nvPicPr>
          <p:cNvPr id="12" name="图片 11">
            <a:extLst>
              <a:ext uri="{FF2B5EF4-FFF2-40B4-BE49-F238E27FC236}">
                <a16:creationId xmlns:a16="http://schemas.microsoft.com/office/drawing/2014/main" id="{06E5B959-2F6E-D5D7-A535-8B6609B6E05F}"/>
              </a:ext>
            </a:extLst>
          </p:cNvPr>
          <p:cNvPicPr>
            <a:picLocks noChangeAspect="1"/>
          </p:cNvPicPr>
          <p:nvPr/>
        </p:nvPicPr>
        <p:blipFill>
          <a:blip r:embed="rId3"/>
          <a:stretch>
            <a:fillRect/>
          </a:stretch>
        </p:blipFill>
        <p:spPr>
          <a:xfrm>
            <a:off x="10134600" y="1937859"/>
            <a:ext cx="984301" cy="1593932"/>
          </a:xfrm>
          <a:prstGeom prst="rect">
            <a:avLst/>
          </a:prstGeom>
        </p:spPr>
      </p:pic>
      <p:pic>
        <p:nvPicPr>
          <p:cNvPr id="14" name="图片 13">
            <a:extLst>
              <a:ext uri="{FF2B5EF4-FFF2-40B4-BE49-F238E27FC236}">
                <a16:creationId xmlns:a16="http://schemas.microsoft.com/office/drawing/2014/main" id="{F1E7B252-C2A4-F159-10DB-167A91B2A081}"/>
              </a:ext>
            </a:extLst>
          </p:cNvPr>
          <p:cNvPicPr>
            <a:picLocks noChangeAspect="1"/>
          </p:cNvPicPr>
          <p:nvPr/>
        </p:nvPicPr>
        <p:blipFill>
          <a:blip r:embed="rId3"/>
          <a:stretch>
            <a:fillRect/>
          </a:stretch>
        </p:blipFill>
        <p:spPr>
          <a:xfrm>
            <a:off x="8780186" y="3962400"/>
            <a:ext cx="984301" cy="1593932"/>
          </a:xfrm>
          <a:prstGeom prst="rect">
            <a:avLst/>
          </a:prstGeom>
        </p:spPr>
      </p:pic>
      <p:pic>
        <p:nvPicPr>
          <p:cNvPr id="16" name="图片 15">
            <a:extLst>
              <a:ext uri="{FF2B5EF4-FFF2-40B4-BE49-F238E27FC236}">
                <a16:creationId xmlns:a16="http://schemas.microsoft.com/office/drawing/2014/main" id="{5291418A-908B-9003-3DB3-24C6E582A88B}"/>
              </a:ext>
            </a:extLst>
          </p:cNvPr>
          <p:cNvPicPr>
            <a:picLocks noChangeAspect="1"/>
          </p:cNvPicPr>
          <p:nvPr/>
        </p:nvPicPr>
        <p:blipFill>
          <a:blip r:embed="rId3"/>
          <a:stretch>
            <a:fillRect/>
          </a:stretch>
        </p:blipFill>
        <p:spPr>
          <a:xfrm>
            <a:off x="10194757" y="3962400"/>
            <a:ext cx="984301" cy="1593932"/>
          </a:xfrm>
          <a:prstGeom prst="rect">
            <a:avLst/>
          </a:prstGeom>
        </p:spPr>
      </p:pic>
    </p:spTree>
    <p:extLst>
      <p:ext uri="{BB962C8B-B14F-4D97-AF65-F5344CB8AC3E}">
        <p14:creationId xmlns:p14="http://schemas.microsoft.com/office/powerpoint/2010/main" val="75765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lang="en-US" altLang="zh-CN" sz="4400"/>
              <a:t> 6.2 K</a:t>
            </a:r>
            <a:r>
              <a:rPr lang="zh-CN" altLang="en-US" sz="4400"/>
              <a:t>均值算法的原理和使用</a:t>
            </a:r>
          </a:p>
        </p:txBody>
      </p:sp>
      <p:sp>
        <p:nvSpPr>
          <p:cNvPr id="8" name="文本框 7">
            <a:extLst>
              <a:ext uri="{FF2B5EF4-FFF2-40B4-BE49-F238E27FC236}">
                <a16:creationId xmlns:a16="http://schemas.microsoft.com/office/drawing/2014/main" id="{A6CC40CA-60AE-323B-D0C4-0AD300E1AB1C}"/>
              </a:ext>
            </a:extLst>
          </p:cNvPr>
          <p:cNvSpPr txBox="1"/>
          <p:nvPr/>
        </p:nvSpPr>
        <p:spPr>
          <a:xfrm>
            <a:off x="914400" y="1295400"/>
            <a:ext cx="10515600" cy="4247317"/>
          </a:xfrm>
          <a:prstGeom prst="rect">
            <a:avLst/>
          </a:prstGeom>
          <a:noFill/>
        </p:spPr>
        <p:txBody>
          <a:bodyPr wrap="square">
            <a:spAutoFit/>
          </a:bodyPr>
          <a:lstStyle/>
          <a:p>
            <a:r>
              <a:rPr lang="zh-CN" altLang="en-US" sz="2800">
                <a:effectLst/>
              </a:rPr>
              <a:t>有四个牧师去一个</a:t>
            </a:r>
            <a:r>
              <a:rPr lang="zh-CN" altLang="en-US" sz="2800"/>
              <a:t>村庄</a:t>
            </a:r>
            <a:r>
              <a:rPr lang="zh-CN" altLang="en-US" sz="2800">
                <a:effectLst/>
              </a:rPr>
              <a:t>布道，一开始牧师们随意选了几个布道点，并且把这几个布道点的情况公告给了</a:t>
            </a:r>
            <a:r>
              <a:rPr lang="zh-CN" altLang="en-US" sz="2800"/>
              <a:t>村庄</a:t>
            </a:r>
            <a:r>
              <a:rPr lang="zh-CN" altLang="en-US" sz="2800">
                <a:effectLst/>
              </a:rPr>
              <a:t>所有的居民，于是每个居民到离自己家最近的布道点去听课。听课之后，大家觉得距离太远了，于是每个牧师统计了一下自己的课上所有的居民的地址，搬到了</a:t>
            </a:r>
            <a:r>
              <a:rPr lang="zh-CN" altLang="en-US" sz="2800"/>
              <a:t>这些</a:t>
            </a:r>
            <a:r>
              <a:rPr lang="zh-CN" altLang="en-US" sz="2800">
                <a:effectLst/>
              </a:rPr>
              <a:t>地址的中心地带，并且在海报上更新了自己的布道点的位置。牧师每一次移动不可能离所有人都更近，有的人发现</a:t>
            </a:r>
            <a:r>
              <a:rPr lang="en-US" altLang="zh-CN" sz="2800">
                <a:effectLst/>
              </a:rPr>
              <a:t>A</a:t>
            </a:r>
            <a:r>
              <a:rPr lang="zh-CN" altLang="en-US" sz="2800">
                <a:effectLst/>
              </a:rPr>
              <a:t>牧师移动以后自己还不如去</a:t>
            </a:r>
            <a:r>
              <a:rPr lang="en-US" altLang="zh-CN" sz="2800">
                <a:effectLst/>
              </a:rPr>
              <a:t>B</a:t>
            </a:r>
            <a:r>
              <a:rPr lang="zh-CN" altLang="en-US" sz="2800">
                <a:effectLst/>
              </a:rPr>
              <a:t>牧师处听课更近，于是每个居民又去了离自己最近的布道点</a:t>
            </a:r>
            <a:r>
              <a:rPr lang="en-US" altLang="zh-CN" sz="2800">
                <a:effectLst/>
              </a:rPr>
              <a:t>……</a:t>
            </a:r>
            <a:r>
              <a:rPr lang="zh-CN" altLang="en-US" sz="2800">
                <a:effectLst/>
              </a:rPr>
              <a:t>就这样，牧师每个礼拜更新自己的位置，居民根据自己的情况选择布道点，最终稳定了下来。</a:t>
            </a:r>
            <a:br>
              <a:rPr lang="zh-CN" altLang="en-US"/>
            </a:br>
            <a:endParaRPr lang="zh-CN" altLang="en-US"/>
          </a:p>
        </p:txBody>
      </p:sp>
    </p:spTree>
    <p:extLst>
      <p:ext uri="{BB962C8B-B14F-4D97-AF65-F5344CB8AC3E}">
        <p14:creationId xmlns:p14="http://schemas.microsoft.com/office/powerpoint/2010/main" val="425272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611D9B-1D58-A7DD-0721-19FE5AEEEE92}"/>
              </a:ext>
            </a:extLst>
          </p:cNvPr>
          <p:cNvSpPr>
            <a:spLocks noGrp="1"/>
          </p:cNvSpPr>
          <p:nvPr>
            <p:ph type="title"/>
          </p:nvPr>
        </p:nvSpPr>
        <p:spPr/>
        <p:txBody>
          <a:bodyPr/>
          <a:lstStyle/>
          <a:p>
            <a:r>
              <a:rPr lang="en-US" altLang="zh-CN" sz="3200"/>
              <a:t>6.2 K</a:t>
            </a:r>
            <a:r>
              <a:rPr lang="zh-CN" altLang="en-US" sz="3200"/>
              <a:t>均值算法的原理和使用</a:t>
            </a:r>
            <a:endParaRPr lang="zh-CN" altLang="en-US"/>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DD251FC6-A07F-CA26-F395-9D087305FA6A}"/>
                  </a:ext>
                </a:extLst>
              </p:cNvPr>
              <p:cNvSpPr txBox="1"/>
              <p:nvPr/>
            </p:nvSpPr>
            <p:spPr>
              <a:xfrm>
                <a:off x="838200" y="1600200"/>
                <a:ext cx="9906000" cy="3220241"/>
              </a:xfrm>
              <a:prstGeom prst="rect">
                <a:avLst/>
              </a:prstGeom>
              <a:noFill/>
            </p:spPr>
            <p:txBody>
              <a:bodyPr wrap="square" rtlCol="0">
                <a:spAutoFit/>
              </a:bodyPr>
              <a:lstStyle/>
              <a:p>
                <a:r>
                  <a:rPr lang="zh-CN" altLang="en-US" sz="3600"/>
                  <a:t>如何计算一个簇的中心位置呢？</a:t>
                </a:r>
                <a:endParaRPr lang="en-US" altLang="zh-CN" sz="3600"/>
              </a:p>
              <a:p>
                <a:r>
                  <a:rPr lang="zh-CN" altLang="en-US" sz="3200"/>
                  <a:t>现在有</a:t>
                </a:r>
                <a:r>
                  <a:rPr lang="en-US" altLang="zh-CN" sz="3200"/>
                  <a:t>(1,3),(4,6),(7,3)3</a:t>
                </a:r>
                <a:r>
                  <a:rPr lang="zh-CN" altLang="en-US" sz="3200"/>
                  <a:t>个点，中心位置为</a:t>
                </a:r>
                <a:endParaRPr lang="en-US" altLang="zh-CN" sz="3200"/>
              </a:p>
              <a:p>
                <a14:m>
                  <m:oMathPara xmlns:m="http://schemas.openxmlformats.org/officeDocument/2006/math">
                    <m:oMathParaPr>
                      <m:jc m:val="centerGroup"/>
                    </m:oMathParaPr>
                    <m:oMath xmlns:m="http://schemas.openxmlformats.org/officeDocument/2006/math">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1</m:t>
                          </m:r>
                        </m:num>
                        <m:den>
                          <m:r>
                            <a:rPr lang="en-US" altLang="zh-CN" sz="3600" b="0" i="1" smtClean="0">
                              <a:latin typeface="Cambria Math" panose="02040503050406030204" pitchFamily="18" charset="0"/>
                            </a:rPr>
                            <m:t>3</m:t>
                          </m:r>
                        </m:den>
                      </m:f>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1+4+7</m:t>
                          </m:r>
                        </m:e>
                      </m:d>
                      <m:r>
                        <a:rPr lang="en-US" altLang="zh-CN" sz="3600" b="0" i="1" smtClean="0">
                          <a:latin typeface="Cambria Math" panose="02040503050406030204" pitchFamily="18" charset="0"/>
                        </a:rPr>
                        <m:t>=4</m:t>
                      </m:r>
                    </m:oMath>
                  </m:oMathPara>
                </a14:m>
                <a:endParaRPr lang="en-US" altLang="zh-CN" sz="3600" b="0"/>
              </a:p>
              <a:p>
                <a14:m>
                  <m:oMathPara xmlns:m="http://schemas.openxmlformats.org/officeDocument/2006/math">
                    <m:oMathParaPr>
                      <m:jc m:val="centerGroup"/>
                    </m:oMathParaPr>
                    <m:oMath xmlns:m="http://schemas.openxmlformats.org/officeDocument/2006/math">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1</m:t>
                          </m:r>
                        </m:num>
                        <m:den>
                          <m:r>
                            <a:rPr lang="en-US" altLang="zh-CN" sz="3600" b="0" i="1" smtClean="0">
                              <a:latin typeface="Cambria Math" panose="02040503050406030204" pitchFamily="18" charset="0"/>
                            </a:rPr>
                            <m:t>3</m:t>
                          </m:r>
                        </m:den>
                      </m:f>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3+6+3</m:t>
                          </m:r>
                        </m:e>
                      </m:d>
                      <m:r>
                        <a:rPr lang="en-US" altLang="zh-CN" sz="3600" b="0" i="1" smtClean="0">
                          <a:latin typeface="Cambria Math" panose="02040503050406030204" pitchFamily="18" charset="0"/>
                        </a:rPr>
                        <m:t>=4</m:t>
                      </m:r>
                    </m:oMath>
                  </m:oMathPara>
                </a14:m>
                <a:endParaRPr lang="zh-CN" altLang="en-US" sz="3200"/>
              </a:p>
            </p:txBody>
          </p:sp>
        </mc:Choice>
        <mc:Fallback>
          <p:sp>
            <p:nvSpPr>
              <p:cNvPr id="3" name="文本框 2">
                <a:extLst>
                  <a:ext uri="{FF2B5EF4-FFF2-40B4-BE49-F238E27FC236}">
                    <a16:creationId xmlns:a16="http://schemas.microsoft.com/office/drawing/2014/main" id="{DD251FC6-A07F-CA26-F395-9D087305FA6A}"/>
                  </a:ext>
                </a:extLst>
              </p:cNvPr>
              <p:cNvSpPr txBox="1">
                <a:spLocks noRot="1" noChangeAspect="1" noMove="1" noResize="1" noEditPoints="1" noAdjustHandles="1" noChangeArrowheads="1" noChangeShapeType="1" noTextEdit="1"/>
              </p:cNvSpPr>
              <p:nvPr/>
            </p:nvSpPr>
            <p:spPr>
              <a:xfrm>
                <a:off x="838200" y="1600200"/>
                <a:ext cx="9906000" cy="3220241"/>
              </a:xfrm>
              <a:prstGeom prst="rect">
                <a:avLst/>
              </a:prstGeom>
              <a:blipFill>
                <a:blip r:embed="rId2"/>
                <a:stretch>
                  <a:fillRect l="-1908" t="-2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344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6.2 K</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均值算法的原理和使用</a:t>
            </a:r>
            <a:endParaRPr lang="zh-CN" altLang="en-US"/>
          </a:p>
        </p:txBody>
      </p:sp>
      <p:pic>
        <p:nvPicPr>
          <p:cNvPr id="7" name="图片 6">
            <a:extLst>
              <a:ext uri="{FF2B5EF4-FFF2-40B4-BE49-F238E27FC236}">
                <a16:creationId xmlns:a16="http://schemas.microsoft.com/office/drawing/2014/main" id="{3C48D891-C34F-B879-8069-D0D9654E7719}"/>
              </a:ext>
            </a:extLst>
          </p:cNvPr>
          <p:cNvPicPr>
            <a:picLocks noChangeAspect="1"/>
          </p:cNvPicPr>
          <p:nvPr/>
        </p:nvPicPr>
        <p:blipFill>
          <a:blip r:embed="rId2"/>
          <a:stretch>
            <a:fillRect/>
          </a:stretch>
        </p:blipFill>
        <p:spPr>
          <a:xfrm>
            <a:off x="762000" y="1295400"/>
            <a:ext cx="4911914" cy="4801287"/>
          </a:xfrm>
          <a:prstGeom prst="rect">
            <a:avLst/>
          </a:prstGeom>
        </p:spPr>
      </p:pic>
    </p:spTree>
    <p:extLst>
      <p:ext uri="{BB962C8B-B14F-4D97-AF65-F5344CB8AC3E}">
        <p14:creationId xmlns:p14="http://schemas.microsoft.com/office/powerpoint/2010/main" val="3871538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6.2 K</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均值算法的原理和使用</a:t>
            </a:r>
            <a:endParaRPr lang="zh-CN" altLang="en-US"/>
          </a:p>
        </p:txBody>
      </p:sp>
      <p:sp>
        <p:nvSpPr>
          <p:cNvPr id="3" name="文本框 2">
            <a:extLst>
              <a:ext uri="{FF2B5EF4-FFF2-40B4-BE49-F238E27FC236}">
                <a16:creationId xmlns:a16="http://schemas.microsoft.com/office/drawing/2014/main" id="{681DBF37-417A-219D-5184-11C1E73445BC}"/>
              </a:ext>
            </a:extLst>
          </p:cNvPr>
          <p:cNvSpPr txBox="1"/>
          <p:nvPr/>
        </p:nvSpPr>
        <p:spPr>
          <a:xfrm>
            <a:off x="6100011" y="2705725"/>
            <a:ext cx="5030203" cy="1446550"/>
          </a:xfrm>
          <a:prstGeom prst="rect">
            <a:avLst/>
          </a:prstGeom>
          <a:noFill/>
        </p:spPr>
        <p:txBody>
          <a:bodyPr wrap="square">
            <a:spAutoFit/>
          </a:bodyPr>
          <a:lstStyle/>
          <a:p>
            <a:r>
              <a:rPr lang="zh-CN" altLang="en-US" sz="4400" b="0" i="0">
                <a:solidFill>
                  <a:srgbClr val="222222"/>
                </a:solidFill>
                <a:effectLst/>
                <a:latin typeface="system-ui"/>
              </a:rPr>
              <a:t>随机生成了</a:t>
            </a:r>
            <a:r>
              <a:rPr lang="en-US" altLang="zh-CN" sz="4400">
                <a:solidFill>
                  <a:srgbClr val="222222"/>
                </a:solidFill>
                <a:latin typeface="system-ui"/>
              </a:rPr>
              <a:t>2</a:t>
            </a:r>
            <a:r>
              <a:rPr lang="zh-CN" altLang="en-US" sz="4400" b="0" i="0">
                <a:solidFill>
                  <a:srgbClr val="222222"/>
                </a:solidFill>
                <a:effectLst/>
                <a:latin typeface="system-ui"/>
              </a:rPr>
              <a:t>个聚类中心点</a:t>
            </a:r>
            <a:endParaRPr lang="zh-CN" altLang="en-US" sz="4400"/>
          </a:p>
        </p:txBody>
      </p:sp>
      <p:pic>
        <p:nvPicPr>
          <p:cNvPr id="5" name="图片 4">
            <a:extLst>
              <a:ext uri="{FF2B5EF4-FFF2-40B4-BE49-F238E27FC236}">
                <a16:creationId xmlns:a16="http://schemas.microsoft.com/office/drawing/2014/main" id="{F306CEE6-2F16-C547-05F1-9027435DA7BE}"/>
              </a:ext>
            </a:extLst>
          </p:cNvPr>
          <p:cNvPicPr>
            <a:picLocks noChangeAspect="1"/>
          </p:cNvPicPr>
          <p:nvPr/>
        </p:nvPicPr>
        <p:blipFill>
          <a:blip r:embed="rId2"/>
          <a:stretch>
            <a:fillRect/>
          </a:stretch>
        </p:blipFill>
        <p:spPr>
          <a:xfrm>
            <a:off x="914401" y="1270086"/>
            <a:ext cx="4539416" cy="4582445"/>
          </a:xfrm>
          <a:prstGeom prst="rect">
            <a:avLst/>
          </a:prstGeom>
        </p:spPr>
      </p:pic>
    </p:spTree>
    <p:extLst>
      <p:ext uri="{BB962C8B-B14F-4D97-AF65-F5344CB8AC3E}">
        <p14:creationId xmlns:p14="http://schemas.microsoft.com/office/powerpoint/2010/main" val="161503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B4DCD29-9DDC-275F-9867-F61564D446C3}"/>
              </a:ext>
            </a:extLst>
          </p:cNvPr>
          <p:cNvSpPr>
            <a:spLocks noGrp="1"/>
          </p:cNvSpPr>
          <p:nvPr>
            <p:ph type="title"/>
          </p:nvPr>
        </p:nvSpPr>
        <p:spPr/>
        <p:txBody>
          <a:bodyPr/>
          <a:lstStyle/>
          <a:p>
            <a:r>
              <a:rPr lang="zh-CN" altLang="en-US" sz="4400"/>
              <a:t>机器学习任务分类</a:t>
            </a:r>
          </a:p>
        </p:txBody>
      </p:sp>
      <p:sp>
        <p:nvSpPr>
          <p:cNvPr id="4" name="内容占位符 3">
            <a:extLst>
              <a:ext uri="{FF2B5EF4-FFF2-40B4-BE49-F238E27FC236}">
                <a16:creationId xmlns:a16="http://schemas.microsoft.com/office/drawing/2014/main" id="{0350A82D-53AA-46C2-E4FE-C8E66976C76F}"/>
              </a:ext>
            </a:extLst>
          </p:cNvPr>
          <p:cNvSpPr>
            <a:spLocks noGrp="1"/>
          </p:cNvSpPr>
          <p:nvPr>
            <p:ph idx="1"/>
          </p:nvPr>
        </p:nvSpPr>
        <p:spPr/>
        <p:txBody>
          <a:bodyPr/>
          <a:lstStyle/>
          <a:p>
            <a:r>
              <a:rPr lang="zh-CN" altLang="en-US" sz="3600">
                <a:effectLst/>
              </a:rPr>
              <a:t>机器学习任务可以分为两类，一类是有监督学习，一类是无监督学习。</a:t>
            </a:r>
            <a:endParaRPr lang="en-US" altLang="zh-CN" sz="3600">
              <a:effectLst/>
            </a:endParaRPr>
          </a:p>
          <a:p>
            <a:pPr lvl="1" algn="just"/>
            <a:r>
              <a:rPr lang="zh-CN" altLang="en-US" sz="3200">
                <a:effectLst/>
              </a:rPr>
              <a:t>有监督学习：训练集有明确任务答案输出，监督学习就是寻找问题（又称输入、特征、自变量）与输出（又称标签、目标、因变量）之间关系的学习方式。监督学习模型又可以分为两类，分类和回归。</a:t>
            </a:r>
            <a:endParaRPr lang="en-US" altLang="zh-CN" sz="3200">
              <a:effectLst/>
            </a:endParaRPr>
          </a:p>
          <a:p>
            <a:pPr lvl="1"/>
            <a:r>
              <a:rPr lang="zh-CN" altLang="en-US" sz="3200">
                <a:effectLst/>
              </a:rPr>
              <a:t>无监督学习：只有数据，无答案输出，即训练集没有标注目标变量。常见的无监督学习算法有聚类，由计算机自己找出规律，把有相似属性的样本放在一组，每个小组也称为簇。</a:t>
            </a:r>
            <a:endParaRPr lang="zh-CN" altLang="en-US" sz="3200"/>
          </a:p>
        </p:txBody>
      </p:sp>
    </p:spTree>
    <p:extLst>
      <p:ext uri="{BB962C8B-B14F-4D97-AF65-F5344CB8AC3E}">
        <p14:creationId xmlns:p14="http://schemas.microsoft.com/office/powerpoint/2010/main" val="1816148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6.2 K</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均值算法的原理和使用</a:t>
            </a:r>
            <a:endParaRPr lang="zh-CN" altLang="en-US"/>
          </a:p>
        </p:txBody>
      </p:sp>
      <p:sp>
        <p:nvSpPr>
          <p:cNvPr id="3" name="文本框 2">
            <a:extLst>
              <a:ext uri="{FF2B5EF4-FFF2-40B4-BE49-F238E27FC236}">
                <a16:creationId xmlns:a16="http://schemas.microsoft.com/office/drawing/2014/main" id="{681DBF37-417A-219D-5184-11C1E73445BC}"/>
              </a:ext>
            </a:extLst>
          </p:cNvPr>
          <p:cNvSpPr txBox="1"/>
          <p:nvPr/>
        </p:nvSpPr>
        <p:spPr>
          <a:xfrm>
            <a:off x="6705600" y="1905000"/>
            <a:ext cx="5030203" cy="2308324"/>
          </a:xfrm>
          <a:prstGeom prst="rect">
            <a:avLst/>
          </a:prstGeom>
          <a:noFill/>
        </p:spPr>
        <p:txBody>
          <a:bodyPr wrap="square">
            <a:spAutoFit/>
          </a:bodyPr>
          <a:lstStyle/>
          <a:p>
            <a:r>
              <a:rPr lang="zh-CN" altLang="en-US" sz="3600" b="0" i="0">
                <a:solidFill>
                  <a:srgbClr val="222222"/>
                </a:solidFill>
                <a:effectLst/>
                <a:latin typeface="system-ui"/>
              </a:rPr>
              <a:t>然后分别计算每一个数据点对这些中心的距离，把距离最短的那个当成自己的类别。</a:t>
            </a:r>
            <a:endParaRPr lang="zh-CN" altLang="en-US" sz="3600"/>
          </a:p>
        </p:txBody>
      </p:sp>
      <p:pic>
        <p:nvPicPr>
          <p:cNvPr id="7" name="图片 6">
            <a:extLst>
              <a:ext uri="{FF2B5EF4-FFF2-40B4-BE49-F238E27FC236}">
                <a16:creationId xmlns:a16="http://schemas.microsoft.com/office/drawing/2014/main" id="{7F46A353-B8B8-E111-3F01-B6090444C46C}"/>
              </a:ext>
            </a:extLst>
          </p:cNvPr>
          <p:cNvPicPr>
            <a:picLocks noChangeAspect="1"/>
          </p:cNvPicPr>
          <p:nvPr/>
        </p:nvPicPr>
        <p:blipFill>
          <a:blip r:embed="rId2"/>
          <a:stretch>
            <a:fillRect/>
          </a:stretch>
        </p:blipFill>
        <p:spPr>
          <a:xfrm>
            <a:off x="807619" y="1371600"/>
            <a:ext cx="4840205" cy="4816710"/>
          </a:xfrm>
          <a:prstGeom prst="rect">
            <a:avLst/>
          </a:prstGeom>
        </p:spPr>
      </p:pic>
    </p:spTree>
    <p:extLst>
      <p:ext uri="{BB962C8B-B14F-4D97-AF65-F5344CB8AC3E}">
        <p14:creationId xmlns:p14="http://schemas.microsoft.com/office/powerpoint/2010/main" val="3393180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6.2 K</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均值算法的原理和使用</a:t>
            </a:r>
            <a:endParaRPr lang="zh-CN" altLang="en-US"/>
          </a:p>
        </p:txBody>
      </p:sp>
      <p:sp>
        <p:nvSpPr>
          <p:cNvPr id="3" name="文本框 2">
            <a:extLst>
              <a:ext uri="{FF2B5EF4-FFF2-40B4-BE49-F238E27FC236}">
                <a16:creationId xmlns:a16="http://schemas.microsoft.com/office/drawing/2014/main" id="{681DBF37-417A-219D-5184-11C1E73445BC}"/>
              </a:ext>
            </a:extLst>
          </p:cNvPr>
          <p:cNvSpPr txBox="1"/>
          <p:nvPr/>
        </p:nvSpPr>
        <p:spPr>
          <a:xfrm>
            <a:off x="6400800" y="2828835"/>
            <a:ext cx="5030203" cy="1200329"/>
          </a:xfrm>
          <a:prstGeom prst="rect">
            <a:avLst/>
          </a:prstGeom>
          <a:noFill/>
        </p:spPr>
        <p:txBody>
          <a:bodyPr wrap="square">
            <a:spAutoFit/>
          </a:bodyPr>
          <a:lstStyle/>
          <a:p>
            <a:r>
              <a:rPr lang="zh-CN" altLang="en-US" sz="3600"/>
              <a:t>重新计算当前分类情况下的类别中心点</a:t>
            </a:r>
          </a:p>
        </p:txBody>
      </p:sp>
      <p:pic>
        <p:nvPicPr>
          <p:cNvPr id="5" name="图片 4">
            <a:extLst>
              <a:ext uri="{FF2B5EF4-FFF2-40B4-BE49-F238E27FC236}">
                <a16:creationId xmlns:a16="http://schemas.microsoft.com/office/drawing/2014/main" id="{0F3D66E2-CFB1-4AF2-4A86-340FFBB9C8F5}"/>
              </a:ext>
            </a:extLst>
          </p:cNvPr>
          <p:cNvPicPr>
            <a:picLocks noChangeAspect="1"/>
          </p:cNvPicPr>
          <p:nvPr/>
        </p:nvPicPr>
        <p:blipFill>
          <a:blip r:embed="rId2"/>
          <a:stretch>
            <a:fillRect/>
          </a:stretch>
        </p:blipFill>
        <p:spPr>
          <a:xfrm>
            <a:off x="914401" y="1524000"/>
            <a:ext cx="4572000" cy="4550126"/>
          </a:xfrm>
          <a:prstGeom prst="rect">
            <a:avLst/>
          </a:prstGeom>
        </p:spPr>
      </p:pic>
    </p:spTree>
    <p:extLst>
      <p:ext uri="{BB962C8B-B14F-4D97-AF65-F5344CB8AC3E}">
        <p14:creationId xmlns:p14="http://schemas.microsoft.com/office/powerpoint/2010/main" val="29835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6.2 K</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均值算法的原理和使用</a:t>
            </a:r>
            <a:endParaRPr lang="zh-CN" altLang="en-US"/>
          </a:p>
        </p:txBody>
      </p:sp>
      <p:sp>
        <p:nvSpPr>
          <p:cNvPr id="3" name="文本框 2">
            <a:extLst>
              <a:ext uri="{FF2B5EF4-FFF2-40B4-BE49-F238E27FC236}">
                <a16:creationId xmlns:a16="http://schemas.microsoft.com/office/drawing/2014/main" id="{681DBF37-417A-219D-5184-11C1E73445BC}"/>
              </a:ext>
            </a:extLst>
          </p:cNvPr>
          <p:cNvSpPr txBox="1"/>
          <p:nvPr/>
        </p:nvSpPr>
        <p:spPr>
          <a:xfrm>
            <a:off x="6705600" y="1905000"/>
            <a:ext cx="5030203" cy="2862322"/>
          </a:xfrm>
          <a:prstGeom prst="rect">
            <a:avLst/>
          </a:prstGeom>
          <a:noFill/>
        </p:spPr>
        <p:txBody>
          <a:bodyPr wrap="square">
            <a:spAutoFit/>
          </a:bodyPr>
          <a:lstStyle/>
          <a:p>
            <a:r>
              <a:rPr lang="zh-CN" altLang="en-US" sz="3600" b="0" i="0">
                <a:solidFill>
                  <a:srgbClr val="222222"/>
                </a:solidFill>
                <a:effectLst/>
                <a:latin typeface="system-ui"/>
              </a:rPr>
              <a:t>然后</a:t>
            </a:r>
            <a:r>
              <a:rPr lang="zh-CN" altLang="en-US" sz="3600" b="0" i="0">
                <a:solidFill>
                  <a:srgbClr val="FF0000"/>
                </a:solidFill>
                <a:effectLst/>
                <a:latin typeface="system-ui"/>
              </a:rPr>
              <a:t>再次</a:t>
            </a:r>
            <a:r>
              <a:rPr lang="zh-CN" altLang="en-US" sz="3600" b="0" i="0">
                <a:solidFill>
                  <a:srgbClr val="222222"/>
                </a:solidFill>
                <a:effectLst/>
                <a:latin typeface="system-ui"/>
              </a:rPr>
              <a:t>分别计算每一个数据点对这两个</a:t>
            </a:r>
            <a:r>
              <a:rPr lang="zh-CN" altLang="en-US" sz="3600" b="0" i="0">
                <a:solidFill>
                  <a:srgbClr val="FF0000"/>
                </a:solidFill>
                <a:effectLst/>
                <a:latin typeface="system-ui"/>
              </a:rPr>
              <a:t>新的中心</a:t>
            </a:r>
            <a:r>
              <a:rPr lang="zh-CN" altLang="en-US" sz="3600" b="0" i="0">
                <a:solidFill>
                  <a:srgbClr val="222222"/>
                </a:solidFill>
                <a:effectLst/>
                <a:latin typeface="system-ui"/>
              </a:rPr>
              <a:t>的距离，把距离最短的那个当成自己的类别。</a:t>
            </a:r>
            <a:endParaRPr lang="zh-CN" altLang="en-US" sz="3600"/>
          </a:p>
        </p:txBody>
      </p:sp>
      <p:pic>
        <p:nvPicPr>
          <p:cNvPr id="5" name="图片 4">
            <a:extLst>
              <a:ext uri="{FF2B5EF4-FFF2-40B4-BE49-F238E27FC236}">
                <a16:creationId xmlns:a16="http://schemas.microsoft.com/office/drawing/2014/main" id="{0BD2A5B7-A770-1099-5ED6-3B93CAE12153}"/>
              </a:ext>
            </a:extLst>
          </p:cNvPr>
          <p:cNvPicPr>
            <a:picLocks noChangeAspect="1"/>
          </p:cNvPicPr>
          <p:nvPr/>
        </p:nvPicPr>
        <p:blipFill>
          <a:blip r:embed="rId2"/>
          <a:stretch>
            <a:fillRect/>
          </a:stretch>
        </p:blipFill>
        <p:spPr>
          <a:xfrm>
            <a:off x="1219200" y="1447800"/>
            <a:ext cx="4495800" cy="4539450"/>
          </a:xfrm>
          <a:prstGeom prst="rect">
            <a:avLst/>
          </a:prstGeom>
        </p:spPr>
      </p:pic>
    </p:spTree>
    <p:extLst>
      <p:ext uri="{BB962C8B-B14F-4D97-AF65-F5344CB8AC3E}">
        <p14:creationId xmlns:p14="http://schemas.microsoft.com/office/powerpoint/2010/main" val="115670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6.2 K</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均值算法的原理和使用</a:t>
            </a:r>
            <a:endParaRPr lang="zh-CN" altLang="en-US"/>
          </a:p>
        </p:txBody>
      </p:sp>
      <p:sp>
        <p:nvSpPr>
          <p:cNvPr id="3" name="文本框 2">
            <a:extLst>
              <a:ext uri="{FF2B5EF4-FFF2-40B4-BE49-F238E27FC236}">
                <a16:creationId xmlns:a16="http://schemas.microsoft.com/office/drawing/2014/main" id="{681DBF37-417A-219D-5184-11C1E73445BC}"/>
              </a:ext>
            </a:extLst>
          </p:cNvPr>
          <p:cNvSpPr txBox="1"/>
          <p:nvPr/>
        </p:nvSpPr>
        <p:spPr>
          <a:xfrm>
            <a:off x="6324600" y="2057400"/>
            <a:ext cx="5030203" cy="2862322"/>
          </a:xfrm>
          <a:prstGeom prst="rect">
            <a:avLst/>
          </a:prstGeom>
          <a:noFill/>
        </p:spPr>
        <p:txBody>
          <a:bodyPr wrap="square">
            <a:spAutoFit/>
          </a:bodyPr>
          <a:lstStyle/>
          <a:p>
            <a:r>
              <a:rPr lang="zh-CN" altLang="en-US" sz="3600"/>
              <a:t>重新计算当前分类情况下的类别中心点。如此重复，知道所有的点所属类别不再发生改变或者达到迭代次数上限。</a:t>
            </a:r>
          </a:p>
        </p:txBody>
      </p:sp>
      <p:pic>
        <p:nvPicPr>
          <p:cNvPr id="6" name="图片 5">
            <a:extLst>
              <a:ext uri="{FF2B5EF4-FFF2-40B4-BE49-F238E27FC236}">
                <a16:creationId xmlns:a16="http://schemas.microsoft.com/office/drawing/2014/main" id="{215D93F6-A575-5793-982F-3C547AADD3D9}"/>
              </a:ext>
            </a:extLst>
          </p:cNvPr>
          <p:cNvPicPr>
            <a:picLocks noChangeAspect="1"/>
          </p:cNvPicPr>
          <p:nvPr/>
        </p:nvPicPr>
        <p:blipFill>
          <a:blip r:embed="rId2"/>
          <a:stretch>
            <a:fillRect/>
          </a:stretch>
        </p:blipFill>
        <p:spPr>
          <a:xfrm>
            <a:off x="1143000" y="1561886"/>
            <a:ext cx="4248184" cy="4248184"/>
          </a:xfrm>
          <a:prstGeom prst="rect">
            <a:avLst/>
          </a:prstGeom>
        </p:spPr>
      </p:pic>
    </p:spTree>
    <p:extLst>
      <p:ext uri="{BB962C8B-B14F-4D97-AF65-F5344CB8AC3E}">
        <p14:creationId xmlns:p14="http://schemas.microsoft.com/office/powerpoint/2010/main" val="15982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6.2 K</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均值算法的原理和使用</a:t>
            </a:r>
            <a:endParaRPr lang="zh-CN" altLang="en-US"/>
          </a:p>
        </p:txBody>
      </p:sp>
      <p:sp>
        <p:nvSpPr>
          <p:cNvPr id="6" name="文本框 5">
            <a:extLst>
              <a:ext uri="{FF2B5EF4-FFF2-40B4-BE49-F238E27FC236}">
                <a16:creationId xmlns:a16="http://schemas.microsoft.com/office/drawing/2014/main" id="{8D376BCC-3497-99BB-BD8D-83AF5786BD0A}"/>
              </a:ext>
            </a:extLst>
          </p:cNvPr>
          <p:cNvSpPr txBox="1"/>
          <p:nvPr/>
        </p:nvSpPr>
        <p:spPr>
          <a:xfrm>
            <a:off x="533400" y="1449050"/>
            <a:ext cx="11125200" cy="3970318"/>
          </a:xfrm>
          <a:prstGeom prst="rect">
            <a:avLst/>
          </a:prstGeom>
          <a:noFill/>
        </p:spPr>
        <p:txBody>
          <a:bodyPr wrap="square">
            <a:spAutoFit/>
          </a:bodyPr>
          <a:lstStyle/>
          <a:p>
            <a:pPr algn="just"/>
            <a:r>
              <a:rPr lang="en-US" altLang="zh-CN" sz="2800">
                <a:effectLst/>
              </a:rPr>
              <a:t>K-Means</a:t>
            </a:r>
            <a:r>
              <a:rPr lang="zh-CN" altLang="en-US" sz="2800">
                <a:effectLst/>
              </a:rPr>
              <a:t>聚类步骤是一个循环迭代的算法：</a:t>
            </a:r>
            <a:br>
              <a:rPr lang="zh-CN" altLang="en-US" sz="2800">
                <a:effectLst/>
              </a:rPr>
            </a:br>
            <a:r>
              <a:rPr lang="en-US" altLang="zh-CN" sz="2800">
                <a:effectLst/>
              </a:rPr>
              <a:t>Step1</a:t>
            </a:r>
            <a:r>
              <a:rPr lang="zh-CN" altLang="en-US" sz="2800">
                <a:effectLst/>
              </a:rPr>
              <a:t>：确定类别数量</a:t>
            </a:r>
            <a:r>
              <a:rPr lang="en-US" altLang="zh-CN" sz="2800">
                <a:effectLst/>
              </a:rPr>
              <a:t>K</a:t>
            </a:r>
            <a:r>
              <a:rPr lang="zh-CN" altLang="en-US" sz="2800">
                <a:effectLst/>
              </a:rPr>
              <a:t>，</a:t>
            </a:r>
            <a:r>
              <a:rPr lang="en-US" altLang="zh-CN" sz="2800">
                <a:effectLst/>
              </a:rPr>
              <a:t>K</a:t>
            </a:r>
            <a:r>
              <a:rPr lang="zh-CN" altLang="en-US" sz="2800">
                <a:effectLst/>
              </a:rPr>
              <a:t>值人为设定，在训练数据分布范围内，随机选择</a:t>
            </a:r>
            <a:r>
              <a:rPr lang="en-US" altLang="zh-CN" sz="2800">
                <a:effectLst/>
              </a:rPr>
              <a:t>K</a:t>
            </a:r>
            <a:r>
              <a:rPr lang="zh-CN" altLang="en-US" sz="2800">
                <a:effectLst/>
              </a:rPr>
              <a:t>个点作为初始中心点；</a:t>
            </a:r>
            <a:endParaRPr lang="en-US" altLang="zh-CN" sz="2800">
              <a:effectLst/>
            </a:endParaRPr>
          </a:p>
          <a:p>
            <a:pPr algn="just"/>
            <a:r>
              <a:rPr lang="en-US" altLang="zh-CN" sz="2800">
                <a:effectLst/>
              </a:rPr>
              <a:t>Step2</a:t>
            </a:r>
            <a:r>
              <a:rPr lang="zh-CN" altLang="en-US" sz="2800">
                <a:effectLst/>
              </a:rPr>
              <a:t>：按照距离最小原则，把所有数据点分到距离最近的中心点所在的类中；</a:t>
            </a:r>
            <a:endParaRPr lang="en-US" altLang="zh-CN" sz="2800">
              <a:effectLst/>
            </a:endParaRPr>
          </a:p>
          <a:p>
            <a:pPr algn="just"/>
            <a:r>
              <a:rPr lang="en-US" altLang="zh-CN" sz="2800"/>
              <a:t>S</a:t>
            </a:r>
            <a:r>
              <a:rPr lang="en-US" altLang="zh-CN" sz="2800">
                <a:effectLst/>
              </a:rPr>
              <a:t>tep3</a:t>
            </a:r>
            <a:r>
              <a:rPr lang="zh-CN" altLang="en-US" sz="2800">
                <a:effectLst/>
              </a:rPr>
              <a:t>：每类中有若干个观数据点，计算</a:t>
            </a:r>
            <a:r>
              <a:rPr lang="en-US" altLang="zh-CN" sz="2800">
                <a:effectLst/>
              </a:rPr>
              <a:t>K</a:t>
            </a:r>
            <a:r>
              <a:rPr lang="zh-CN" altLang="en-US" sz="2800">
                <a:effectLst/>
              </a:rPr>
              <a:t>个类中所有数据点的均值，作为下一次迭代的中心点；</a:t>
            </a:r>
            <a:endParaRPr lang="en-US" altLang="zh-CN" sz="2800">
              <a:effectLst/>
            </a:endParaRPr>
          </a:p>
          <a:p>
            <a:pPr algn="just"/>
            <a:r>
              <a:rPr lang="en-US" altLang="zh-CN" sz="2800">
                <a:effectLst/>
              </a:rPr>
              <a:t>Step4</a:t>
            </a:r>
            <a:r>
              <a:rPr lang="zh-CN" altLang="en-US" sz="2800">
                <a:effectLst/>
              </a:rPr>
              <a:t>：重复</a:t>
            </a:r>
            <a:r>
              <a:rPr lang="en-US" altLang="zh-CN" sz="2800">
                <a:effectLst/>
              </a:rPr>
              <a:t>step2</a:t>
            </a:r>
            <a:r>
              <a:rPr lang="zh-CN" altLang="en-US" sz="2800">
                <a:effectLst/>
              </a:rPr>
              <a:t>、</a:t>
            </a:r>
            <a:r>
              <a:rPr lang="en-US" altLang="zh-CN" sz="2800">
                <a:effectLst/>
              </a:rPr>
              <a:t>step3</a:t>
            </a:r>
            <a:r>
              <a:rPr lang="zh-CN" altLang="en-US" sz="2800">
                <a:effectLst/>
              </a:rPr>
              <a:t>步，直到收敛（每个数据点所属类别或中心点不再改变），聚类过程结束。</a:t>
            </a:r>
            <a:endParaRPr lang="zh-CN" altLang="en-US" sz="2800"/>
          </a:p>
        </p:txBody>
      </p:sp>
    </p:spTree>
    <p:extLst>
      <p:ext uri="{BB962C8B-B14F-4D97-AF65-F5344CB8AC3E}">
        <p14:creationId xmlns:p14="http://schemas.microsoft.com/office/powerpoint/2010/main" val="2130710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6.2 K</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均值算法的原理和使用</a:t>
            </a:r>
            <a:endParaRPr lang="zh-CN" altLang="en-US"/>
          </a:p>
        </p:txBody>
      </p:sp>
      <p:sp>
        <p:nvSpPr>
          <p:cNvPr id="3" name="文本框 2">
            <a:extLst>
              <a:ext uri="{FF2B5EF4-FFF2-40B4-BE49-F238E27FC236}">
                <a16:creationId xmlns:a16="http://schemas.microsoft.com/office/drawing/2014/main" id="{B5B9F854-08AE-D8FC-6631-8DDC1EDE4DE0}"/>
              </a:ext>
            </a:extLst>
          </p:cNvPr>
          <p:cNvSpPr txBox="1"/>
          <p:nvPr/>
        </p:nvSpPr>
        <p:spPr>
          <a:xfrm>
            <a:off x="437146" y="1032020"/>
            <a:ext cx="11450054" cy="4893647"/>
          </a:xfrm>
          <a:prstGeom prst="rect">
            <a:avLst/>
          </a:prstGeom>
          <a:noFill/>
        </p:spPr>
        <p:txBody>
          <a:bodyPr wrap="square">
            <a:spAutoFit/>
          </a:bodyPr>
          <a:lstStyle/>
          <a:p>
            <a:r>
              <a:rPr lang="en-US" altLang="zh-CN" sz="3200">
                <a:effectLst/>
              </a:rPr>
              <a:t>k-means </a:t>
            </a:r>
            <a:r>
              <a:rPr lang="zh-CN" altLang="en-US" sz="3200">
                <a:effectLst/>
              </a:rPr>
              <a:t>聚类概念听起来不错，它易于理解，相对容易实现，并且可以应用于很多用例中。最重要的一点是，算法复杂度不高，仅仅为</a:t>
            </a:r>
            <a:r>
              <a:rPr lang="en-US" altLang="zh-CN" sz="3200">
                <a:effectLst/>
              </a:rPr>
              <a:t>O(s*n)</a:t>
            </a:r>
            <a:r>
              <a:rPr lang="zh-CN" altLang="en-US" sz="3200">
                <a:effectLst/>
              </a:rPr>
              <a:t>，</a:t>
            </a:r>
            <a:r>
              <a:rPr lang="en-US" altLang="zh-CN" sz="3200">
                <a:effectLst/>
              </a:rPr>
              <a:t>s</a:t>
            </a:r>
            <a:r>
              <a:rPr lang="zh-CN" altLang="en-US" sz="3200">
                <a:effectLst/>
              </a:rPr>
              <a:t>为迭代次数，而一般情况下，</a:t>
            </a:r>
            <a:r>
              <a:rPr lang="en-US" altLang="zh-CN" sz="3200">
                <a:effectLst/>
              </a:rPr>
              <a:t>k-means</a:t>
            </a:r>
            <a:r>
              <a:rPr lang="zh-CN" altLang="en-US" sz="3200">
                <a:effectLst/>
              </a:rPr>
              <a:t>算法收敛速度很快，迭代次数不超过</a:t>
            </a:r>
            <a:r>
              <a:rPr lang="en-US" altLang="zh-CN" sz="3200">
                <a:effectLst/>
              </a:rPr>
              <a:t>10</a:t>
            </a:r>
            <a:r>
              <a:rPr lang="zh-CN" altLang="en-US" sz="3200">
                <a:effectLst/>
              </a:rPr>
              <a:t>次，因此在数据集较大时，</a:t>
            </a:r>
            <a:r>
              <a:rPr lang="en-US" altLang="zh-CN" sz="3200">
                <a:effectLst/>
              </a:rPr>
              <a:t>k-means</a:t>
            </a:r>
            <a:r>
              <a:rPr lang="zh-CN" altLang="en-US" sz="3200">
                <a:effectLst/>
              </a:rPr>
              <a:t>应用起来非常方便。</a:t>
            </a:r>
            <a:br>
              <a:rPr lang="zh-CN" altLang="en-US" sz="3200">
                <a:effectLst/>
              </a:rPr>
            </a:br>
            <a:r>
              <a:rPr lang="zh-CN" altLang="en-US" sz="3200">
                <a:effectLst/>
              </a:rPr>
              <a:t>但也有一些缺点和局限性需要我们注意。从上文的算例来看，</a:t>
            </a:r>
            <a:r>
              <a:rPr lang="en-US" altLang="zh-CN" sz="3200">
                <a:effectLst/>
              </a:rPr>
              <a:t>k-means </a:t>
            </a:r>
            <a:r>
              <a:rPr lang="zh-CN" altLang="en-US" sz="3200">
                <a:effectLst/>
              </a:rPr>
              <a:t>算法似乎运行得很好，但是，如果你仔细观察，你会发现所有创建的簇</a:t>
            </a:r>
            <a:r>
              <a:rPr lang="zh-CN" altLang="en-US" sz="3200"/>
              <a:t>倾向于</a:t>
            </a:r>
            <a:r>
              <a:rPr lang="zh-CN" altLang="en-US" sz="3200">
                <a:solidFill>
                  <a:srgbClr val="FF0000"/>
                </a:solidFill>
                <a:effectLst/>
              </a:rPr>
              <a:t>圆形</a:t>
            </a:r>
            <a:r>
              <a:rPr lang="zh-CN" altLang="en-US" sz="3200">
                <a:effectLst/>
              </a:rPr>
              <a:t>的。这是因为聚类中心是使用平均值迭代更新的。</a:t>
            </a:r>
            <a:br>
              <a:rPr lang="zh-CN" altLang="en-US" sz="2400">
                <a:effectLst/>
              </a:rPr>
            </a:br>
            <a:endParaRPr lang="zh-CN" altLang="en-US" sz="2400"/>
          </a:p>
        </p:txBody>
      </p:sp>
    </p:spTree>
    <p:extLst>
      <p:ext uri="{BB962C8B-B14F-4D97-AF65-F5344CB8AC3E}">
        <p14:creationId xmlns:p14="http://schemas.microsoft.com/office/powerpoint/2010/main" val="321906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1B72F8-76F8-B48A-7104-E6A5E43D6AA9}"/>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6.2 K</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均值算法的原理和使用</a:t>
            </a:r>
            <a:endParaRPr lang="zh-CN" altLang="en-US"/>
          </a:p>
        </p:txBody>
      </p:sp>
      <p:sp>
        <p:nvSpPr>
          <p:cNvPr id="3" name="文本框 2">
            <a:extLst>
              <a:ext uri="{FF2B5EF4-FFF2-40B4-BE49-F238E27FC236}">
                <a16:creationId xmlns:a16="http://schemas.microsoft.com/office/drawing/2014/main" id="{B5B9F854-08AE-D8FC-6631-8DDC1EDE4DE0}"/>
              </a:ext>
            </a:extLst>
          </p:cNvPr>
          <p:cNvSpPr txBox="1"/>
          <p:nvPr/>
        </p:nvSpPr>
        <p:spPr>
          <a:xfrm>
            <a:off x="437147" y="1032020"/>
            <a:ext cx="6420164" cy="3908762"/>
          </a:xfrm>
          <a:prstGeom prst="rect">
            <a:avLst/>
          </a:prstGeom>
          <a:noFill/>
        </p:spPr>
        <p:txBody>
          <a:bodyPr wrap="square">
            <a:spAutoFit/>
          </a:bodyPr>
          <a:lstStyle/>
          <a:p>
            <a:br>
              <a:rPr lang="zh-CN" altLang="en-US" sz="2400">
                <a:effectLst/>
              </a:rPr>
            </a:br>
            <a:r>
              <a:rPr lang="zh-CN" altLang="en-US" sz="3200">
                <a:effectLst/>
              </a:rPr>
              <a:t>现在，考虑下面的例子，其中点的分布不是圆形的。如果我们对这些数据使用 </a:t>
            </a:r>
            <a:r>
              <a:rPr lang="en-US" altLang="zh-CN" sz="3200">
                <a:effectLst/>
              </a:rPr>
              <a:t>k-means </a:t>
            </a:r>
            <a:r>
              <a:rPr lang="zh-CN" altLang="en-US" sz="3200">
                <a:effectLst/>
              </a:rPr>
              <a:t>聚类，你认为会发生什么？它仍然试图以</a:t>
            </a:r>
            <a:r>
              <a:rPr lang="zh-CN" altLang="en-US" sz="3200"/>
              <a:t>中心聚集的方式</a:t>
            </a:r>
            <a:r>
              <a:rPr lang="zh-CN" altLang="en-US" sz="3200">
                <a:effectLst/>
              </a:rPr>
              <a:t>对数据点进行分组。那不太好！</a:t>
            </a:r>
            <a:r>
              <a:rPr lang="en-US" altLang="zh-CN" sz="3200">
                <a:effectLst/>
              </a:rPr>
              <a:t>k-means </a:t>
            </a:r>
            <a:r>
              <a:rPr lang="zh-CN" altLang="en-US" sz="3200">
                <a:effectLst/>
              </a:rPr>
              <a:t>无法识别正确的分类</a:t>
            </a:r>
            <a:endParaRPr lang="zh-CN" altLang="en-US" sz="2400"/>
          </a:p>
        </p:txBody>
      </p:sp>
      <p:pic>
        <p:nvPicPr>
          <p:cNvPr id="5" name="图片 4">
            <a:extLst>
              <a:ext uri="{FF2B5EF4-FFF2-40B4-BE49-F238E27FC236}">
                <a16:creationId xmlns:a16="http://schemas.microsoft.com/office/drawing/2014/main" id="{4257CB7B-D645-EC13-9BF9-D6CCACEDE45D}"/>
              </a:ext>
            </a:extLst>
          </p:cNvPr>
          <p:cNvPicPr>
            <a:picLocks noChangeAspect="1"/>
          </p:cNvPicPr>
          <p:nvPr/>
        </p:nvPicPr>
        <p:blipFill>
          <a:blip r:embed="rId2"/>
          <a:stretch>
            <a:fillRect/>
          </a:stretch>
        </p:blipFill>
        <p:spPr>
          <a:xfrm>
            <a:off x="6877364" y="1032020"/>
            <a:ext cx="2377794" cy="2484553"/>
          </a:xfrm>
          <a:prstGeom prst="rect">
            <a:avLst/>
          </a:prstGeom>
        </p:spPr>
      </p:pic>
      <p:pic>
        <p:nvPicPr>
          <p:cNvPr id="7" name="图片 6">
            <a:extLst>
              <a:ext uri="{FF2B5EF4-FFF2-40B4-BE49-F238E27FC236}">
                <a16:creationId xmlns:a16="http://schemas.microsoft.com/office/drawing/2014/main" id="{72DF9616-0AA3-5FD5-DB36-0A95405078E4}"/>
              </a:ext>
            </a:extLst>
          </p:cNvPr>
          <p:cNvPicPr>
            <a:picLocks noChangeAspect="1"/>
          </p:cNvPicPr>
          <p:nvPr/>
        </p:nvPicPr>
        <p:blipFill>
          <a:blip r:embed="rId3"/>
          <a:stretch>
            <a:fillRect/>
          </a:stretch>
        </p:blipFill>
        <p:spPr>
          <a:xfrm>
            <a:off x="9500996" y="1152163"/>
            <a:ext cx="2253857" cy="2244265"/>
          </a:xfrm>
          <a:prstGeom prst="rect">
            <a:avLst/>
          </a:prstGeom>
        </p:spPr>
      </p:pic>
      <p:pic>
        <p:nvPicPr>
          <p:cNvPr id="9" name="图片 8">
            <a:extLst>
              <a:ext uri="{FF2B5EF4-FFF2-40B4-BE49-F238E27FC236}">
                <a16:creationId xmlns:a16="http://schemas.microsoft.com/office/drawing/2014/main" id="{30652D46-7E35-E57E-DA2D-F9E06F249EF8}"/>
              </a:ext>
            </a:extLst>
          </p:cNvPr>
          <p:cNvPicPr>
            <a:picLocks noChangeAspect="1"/>
          </p:cNvPicPr>
          <p:nvPr/>
        </p:nvPicPr>
        <p:blipFill>
          <a:blip r:embed="rId4"/>
          <a:stretch>
            <a:fillRect/>
          </a:stretch>
        </p:blipFill>
        <p:spPr>
          <a:xfrm>
            <a:off x="8382000" y="3782925"/>
            <a:ext cx="2517815" cy="2601393"/>
          </a:xfrm>
          <a:prstGeom prst="rect">
            <a:avLst/>
          </a:prstGeom>
        </p:spPr>
      </p:pic>
    </p:spTree>
    <p:extLst>
      <p:ext uri="{BB962C8B-B14F-4D97-AF65-F5344CB8AC3E}">
        <p14:creationId xmlns:p14="http://schemas.microsoft.com/office/powerpoint/2010/main" val="3264886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76200"/>
            <a:ext cx="10561320" cy="737871"/>
          </a:xfrm>
        </p:spPr>
        <p:txBody>
          <a:bodyPr/>
          <a:lstStyle/>
          <a:p>
            <a:r>
              <a:rPr lang="en-US" altLang="zh-CN" sz="4400"/>
              <a:t> 6.3 </a:t>
            </a:r>
            <a:r>
              <a:rPr lang="zh-CN" sz="4400"/>
              <a:t>掌握</a:t>
            </a:r>
            <a:r>
              <a:rPr lang="en-US" altLang="zh-CN" sz="4400"/>
              <a:t>DBSCAN</a:t>
            </a:r>
            <a:r>
              <a:rPr lang="zh-CN" altLang="en-US" sz="4400"/>
              <a:t>算法原理和使用</a:t>
            </a:r>
          </a:p>
        </p:txBody>
      </p:sp>
      <p:sp>
        <p:nvSpPr>
          <p:cNvPr id="3" name="内容占位符 2"/>
          <p:cNvSpPr>
            <a:spLocks noGrp="1"/>
          </p:cNvSpPr>
          <p:nvPr>
            <p:ph idx="1"/>
          </p:nvPr>
        </p:nvSpPr>
        <p:spPr>
          <a:xfrm>
            <a:off x="719756" y="1095375"/>
            <a:ext cx="10646410" cy="862330"/>
          </a:xfrm>
        </p:spPr>
        <p:txBody>
          <a:bodyPr/>
          <a:lstStyle/>
          <a:p>
            <a:r>
              <a:rPr lang="zh-CN" sz="2800"/>
              <a:t>了解</a:t>
            </a:r>
            <a:r>
              <a:rPr lang="en-US" altLang="zh-CN" sz="2800"/>
              <a:t>DBSCAN</a:t>
            </a:r>
            <a:r>
              <a:rPr lang="zh-CN" altLang="en-US" sz="2800"/>
              <a:t>算法原理</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4" name="内容占位符 2"/>
          <p:cNvSpPr>
            <a:spLocks noGrp="1"/>
          </p:cNvSpPr>
          <p:nvPr/>
        </p:nvSpPr>
        <p:spPr>
          <a:xfrm>
            <a:off x="719756" y="1828800"/>
            <a:ext cx="10862644" cy="3933825"/>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altLang="zh-CN" sz="2400" b="0">
                <a:solidFill>
                  <a:srgbClr val="2279FE"/>
                </a:solidFill>
              </a:rPr>
              <a:t>      DBSCAN</a:t>
            </a:r>
            <a:r>
              <a:rPr lang="zh-CN" altLang="en-US" sz="2400" b="0">
                <a:solidFill>
                  <a:schemeClr val="tx1">
                    <a:lumMod val="85000"/>
                    <a:lumOff val="15000"/>
                  </a:schemeClr>
                </a:solidFill>
              </a:rPr>
              <a:t>（</a:t>
            </a:r>
            <a:r>
              <a:rPr lang="en-US" altLang="zh-CN" sz="2400" b="0">
                <a:solidFill>
                  <a:schemeClr val="tx1">
                    <a:lumMod val="85000"/>
                    <a:lumOff val="15000"/>
                  </a:schemeClr>
                </a:solidFill>
              </a:rPr>
              <a:t>Density-Based Spatial Clustering of Applications with Noise</a:t>
            </a:r>
            <a:r>
              <a:rPr lang="zh-CN" altLang="en-US" sz="2400" b="0">
                <a:solidFill>
                  <a:schemeClr val="tx1">
                    <a:lumMod val="85000"/>
                    <a:lumOff val="15000"/>
                  </a:schemeClr>
                </a:solidFill>
              </a:rPr>
              <a:t>，基于密度的有噪声空间聚类应用）算法是一种典型的基于密度的聚类算法。</a:t>
            </a:r>
          </a:p>
          <a:p>
            <a:pPr marL="0" indent="0">
              <a:buNone/>
            </a:pPr>
            <a:r>
              <a:rPr lang="zh-CN" altLang="en-US" sz="2400" b="0">
                <a:solidFill>
                  <a:schemeClr val="tx1">
                    <a:lumMod val="85000"/>
                    <a:lumOff val="15000"/>
                  </a:schemeClr>
                </a:solidFill>
              </a:rPr>
              <a:t>     该算法采用空间索引技术来搜索对象的领域，引入了</a:t>
            </a:r>
            <a:r>
              <a:rPr lang="en-US" altLang="zh-CN" sz="2400" b="0">
                <a:solidFill>
                  <a:schemeClr val="tx1">
                    <a:lumMod val="85000"/>
                    <a:lumOff val="15000"/>
                  </a:schemeClr>
                </a:solidFill>
              </a:rPr>
              <a:t>“</a:t>
            </a:r>
            <a:r>
              <a:rPr lang="zh-CN" altLang="en-US" sz="2400" b="0">
                <a:solidFill>
                  <a:srgbClr val="2279FE"/>
                </a:solidFill>
              </a:rPr>
              <a:t>核心对象</a:t>
            </a:r>
            <a:r>
              <a:rPr lang="en-US" altLang="zh-CN" sz="2400" b="0">
                <a:solidFill>
                  <a:schemeClr val="tx1">
                    <a:lumMod val="85000"/>
                    <a:lumOff val="15000"/>
                  </a:schemeClr>
                </a:solidFill>
              </a:rPr>
              <a:t>”</a:t>
            </a:r>
            <a:r>
              <a:rPr lang="zh-CN" altLang="en-US" sz="2400" b="0">
                <a:solidFill>
                  <a:schemeClr val="tx1">
                    <a:lumMod val="85000"/>
                    <a:lumOff val="15000"/>
                  </a:schemeClr>
                </a:solidFill>
              </a:rPr>
              <a:t>和</a:t>
            </a:r>
            <a:r>
              <a:rPr lang="en-US" altLang="zh-CN" sz="2400" b="0">
                <a:solidFill>
                  <a:schemeClr val="tx1">
                    <a:lumMod val="85000"/>
                    <a:lumOff val="15000"/>
                  </a:schemeClr>
                </a:solidFill>
              </a:rPr>
              <a:t>“</a:t>
            </a:r>
            <a:r>
              <a:rPr lang="zh-CN" altLang="en-US" sz="2400" b="0">
                <a:solidFill>
                  <a:srgbClr val="2279FE"/>
                </a:solidFill>
              </a:rPr>
              <a:t>密度可达</a:t>
            </a:r>
            <a:r>
              <a:rPr lang="en-US" altLang="zh-CN" sz="2400" b="0">
                <a:solidFill>
                  <a:schemeClr val="tx1">
                    <a:lumMod val="85000"/>
                    <a:lumOff val="15000"/>
                  </a:schemeClr>
                </a:solidFill>
              </a:rPr>
              <a:t>”</a:t>
            </a:r>
            <a:r>
              <a:rPr lang="zh-CN" altLang="en-US" sz="2400" b="0">
                <a:solidFill>
                  <a:schemeClr val="tx1">
                    <a:lumMod val="85000"/>
                    <a:lumOff val="15000"/>
                  </a:schemeClr>
                </a:solidFill>
              </a:rPr>
              <a:t>等概念。</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2475" y="1310005"/>
            <a:ext cx="10646410" cy="862330"/>
          </a:xfrm>
        </p:spPr>
        <p:txBody>
          <a:bodyPr/>
          <a:lstStyle/>
          <a:p>
            <a:r>
              <a:rPr lang="zh-CN" sz="2800"/>
              <a:t>了解</a:t>
            </a:r>
            <a:r>
              <a:rPr lang="en-US" altLang="zh-CN" sz="2800"/>
              <a:t>DBSCAN</a:t>
            </a:r>
            <a:r>
              <a:rPr lang="zh-CN" altLang="en-US" sz="2800"/>
              <a:t>算法原理</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1" name="内容占位符 2"/>
          <p:cNvSpPr>
            <a:spLocks noGrp="1"/>
          </p:cNvSpPr>
          <p:nvPr/>
        </p:nvSpPr>
        <p:spPr>
          <a:xfrm>
            <a:off x="751840" y="2019935"/>
            <a:ext cx="10445750" cy="73787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000"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lvl="1">
              <a:buFont typeface="Wingdings" panose="05000000000000000000" charset="0"/>
              <a:buChar char="n"/>
            </a:pPr>
            <a:r>
              <a:rPr lang="en-US" altLang="zh-CN"/>
              <a:t> </a:t>
            </a:r>
            <a:r>
              <a:rPr lang="en-US"/>
              <a:t>DBSCAN</a:t>
            </a:r>
            <a:r>
              <a:rPr lang="zh-CN" altLang="en-US"/>
              <a:t>算法的原理</a:t>
            </a:r>
          </a:p>
        </p:txBody>
      </p:sp>
      <p:sp>
        <p:nvSpPr>
          <p:cNvPr id="4" name="内容占位符 2"/>
          <p:cNvSpPr>
            <a:spLocks noGrp="1"/>
          </p:cNvSpPr>
          <p:nvPr/>
        </p:nvSpPr>
        <p:spPr>
          <a:xfrm>
            <a:off x="1217930" y="2757805"/>
            <a:ext cx="10596880" cy="1181100"/>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altLang="zh-CN" sz="2800" b="0">
                <a:solidFill>
                  <a:srgbClr val="2279FE"/>
                </a:solidFill>
              </a:rPr>
              <a:t>        DBSCAN</a:t>
            </a:r>
            <a:r>
              <a:rPr lang="zh-CN" altLang="en-US" sz="2800" b="0">
                <a:solidFill>
                  <a:schemeClr val="tx1">
                    <a:lumMod val="85000"/>
                    <a:lumOff val="15000"/>
                  </a:schemeClr>
                </a:solidFill>
              </a:rPr>
              <a:t>是通过对特征空间内的密度进行检测的，密度较大的地方认为一个</a:t>
            </a:r>
            <a:r>
              <a:rPr lang="zh-CN" altLang="en-US" sz="2800" b="0">
                <a:solidFill>
                  <a:srgbClr val="2279FE"/>
                </a:solidFill>
              </a:rPr>
              <a:t>类</a:t>
            </a:r>
            <a:r>
              <a:rPr lang="zh-CN" altLang="en-US" sz="2800" b="0">
                <a:solidFill>
                  <a:schemeClr val="tx1">
                    <a:lumMod val="85000"/>
                    <a:lumOff val="15000"/>
                  </a:schemeClr>
                </a:solidFill>
              </a:rPr>
              <a:t>，而密度较小的地方会认为是一个</a:t>
            </a:r>
            <a:r>
              <a:rPr lang="zh-CN" altLang="en-US" sz="2800" b="0">
                <a:solidFill>
                  <a:srgbClr val="2279FE"/>
                </a:solidFill>
              </a:rPr>
              <a:t>分界线</a:t>
            </a:r>
            <a:r>
              <a:rPr lang="zh-CN" altLang="en-US" sz="2800" b="0">
                <a:solidFill>
                  <a:schemeClr val="tx1">
                    <a:lumMod val="85000"/>
                    <a:lumOff val="15000"/>
                  </a:schemeClr>
                </a:solidFill>
              </a:rPr>
              <a:t>。</a:t>
            </a:r>
          </a:p>
        </p:txBody>
      </p:sp>
      <p:sp>
        <p:nvSpPr>
          <p:cNvPr id="5" name="内容占位符 2"/>
          <p:cNvSpPr>
            <a:spLocks noGrp="1"/>
          </p:cNvSpPr>
          <p:nvPr/>
        </p:nvSpPr>
        <p:spPr>
          <a:xfrm>
            <a:off x="1905000" y="4157027"/>
            <a:ext cx="9753600" cy="734695"/>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en-US" altLang="zh-CN" sz="2000" b="0">
                <a:solidFill>
                  <a:srgbClr val="2279FE"/>
                </a:solidFill>
              </a:rPr>
              <a:t> </a:t>
            </a:r>
            <a:r>
              <a:rPr lang="zh-CN" altLang="en-US" sz="2800" b="0">
                <a:solidFill>
                  <a:srgbClr val="2279FE"/>
                </a:solidFill>
              </a:rPr>
              <a:t>与</a:t>
            </a:r>
            <a:r>
              <a:rPr lang="en-US" altLang="zh-CN" sz="2800" b="0">
                <a:solidFill>
                  <a:srgbClr val="2279FE"/>
                </a:solidFill>
              </a:rPr>
              <a:t>K</a:t>
            </a:r>
            <a:r>
              <a:rPr lang="zh-CN" altLang="en-US" sz="2800" b="0">
                <a:solidFill>
                  <a:srgbClr val="2279FE"/>
                </a:solidFill>
              </a:rPr>
              <a:t>均值算法的区别</a:t>
            </a:r>
            <a:r>
              <a:rPr lang="zh-CN" altLang="en-US" sz="2800" b="0">
                <a:solidFill>
                  <a:schemeClr val="tx1">
                    <a:lumMod val="85000"/>
                    <a:lumOff val="15000"/>
                  </a:schemeClr>
                </a:solidFill>
              </a:rPr>
              <a:t>：不需要在开始时，指定聚类的数量。</a:t>
            </a:r>
            <a:endParaRPr lang="zh-CN" altLang="en-US" sz="2000" b="0">
              <a:solidFill>
                <a:schemeClr val="tx1">
                  <a:lumMod val="85000"/>
                  <a:lumOff val="15000"/>
                </a:schemeClr>
              </a:solidFill>
            </a:endParaRPr>
          </a:p>
        </p:txBody>
      </p:sp>
      <p:sp>
        <p:nvSpPr>
          <p:cNvPr id="6" name="标题 5">
            <a:extLst>
              <a:ext uri="{FF2B5EF4-FFF2-40B4-BE49-F238E27FC236}">
                <a16:creationId xmlns:a16="http://schemas.microsoft.com/office/drawing/2014/main" id="{DD65CE88-9194-A28E-F342-2E2578A03511}"/>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6.3 </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掌握</a:t>
            </a:r>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DBSCAN</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算法原理和使用</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782B47-4496-2D9D-E732-AF8783C18982}"/>
              </a:ext>
            </a:extLst>
          </p:cNvPr>
          <p:cNvSpPr>
            <a:spLocks noGrp="1"/>
          </p:cNvSpPr>
          <p:nvPr>
            <p:ph type="title"/>
          </p:nvPr>
        </p:nvSpPr>
        <p:spPr/>
        <p:txBody>
          <a:bodyPr/>
          <a:lstStyle/>
          <a:p>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 6.3 </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掌握</a:t>
            </a:r>
            <a:r>
              <a:rPr kumimoji="0" lang="en-US" altLang="zh-CN" sz="4400" b="0" i="0" u="none" strike="noStrike" kern="1200" cap="none" spc="0" normalizeH="0" baseline="0" noProof="0">
                <a:ln>
                  <a:noFill/>
                </a:ln>
                <a:solidFill>
                  <a:srgbClr val="000000"/>
                </a:solidFill>
                <a:effectLst/>
                <a:uLnTx/>
                <a:uFillTx/>
                <a:latin typeface="Helvetica"/>
                <a:ea typeface="微软雅黑"/>
                <a:cs typeface="+mj-cs"/>
              </a:rPr>
              <a:t>DBSCAN</a:t>
            </a:r>
            <a:r>
              <a:rPr kumimoji="0" lang="zh-CN" altLang="en-US" sz="4400" b="0" i="0" u="none" strike="noStrike" kern="1200" cap="none" spc="0" normalizeH="0" baseline="0" noProof="0">
                <a:ln>
                  <a:noFill/>
                </a:ln>
                <a:solidFill>
                  <a:srgbClr val="000000"/>
                </a:solidFill>
                <a:effectLst/>
                <a:uLnTx/>
                <a:uFillTx/>
                <a:latin typeface="Helvetica"/>
                <a:ea typeface="微软雅黑"/>
                <a:cs typeface="+mj-cs"/>
              </a:rPr>
              <a:t>算法原理和使用</a:t>
            </a:r>
            <a:endParaRPr lang="zh-CN" altLang="en-US" sz="4400"/>
          </a:p>
        </p:txBody>
      </p:sp>
      <p:pic>
        <p:nvPicPr>
          <p:cNvPr id="12" name="图片 11">
            <a:extLst>
              <a:ext uri="{FF2B5EF4-FFF2-40B4-BE49-F238E27FC236}">
                <a16:creationId xmlns:a16="http://schemas.microsoft.com/office/drawing/2014/main" id="{9A59092D-5CFE-2C94-1067-6536D693B917}"/>
              </a:ext>
            </a:extLst>
          </p:cNvPr>
          <p:cNvPicPr>
            <a:picLocks noChangeAspect="1"/>
          </p:cNvPicPr>
          <p:nvPr/>
        </p:nvPicPr>
        <p:blipFill>
          <a:blip r:embed="rId3"/>
          <a:stretch>
            <a:fillRect/>
          </a:stretch>
        </p:blipFill>
        <p:spPr>
          <a:xfrm>
            <a:off x="1066800" y="1219200"/>
            <a:ext cx="9906000" cy="47414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60960"/>
            <a:ext cx="10561320" cy="942340"/>
          </a:xfrm>
        </p:spPr>
        <p:txBody>
          <a:bodyPr/>
          <a:lstStyle/>
          <a:p>
            <a:r>
              <a:rPr lang="zh-CN" altLang="en-US" sz="4800"/>
              <a:t>机器学习任务分类</a:t>
            </a:r>
          </a:p>
        </p:txBody>
      </p:sp>
      <p:sp>
        <p:nvSpPr>
          <p:cNvPr id="22" name="内容占位符 2"/>
          <p:cNvSpPr>
            <a:spLocks noGrp="1"/>
          </p:cNvSpPr>
          <p:nvPr/>
        </p:nvSpPr>
        <p:spPr>
          <a:xfrm>
            <a:off x="496570" y="1567497"/>
            <a:ext cx="10485120" cy="2747645"/>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buNone/>
            </a:pPr>
            <a:r>
              <a:rPr lang="zh-CN" altLang="en-US" sz="3200" b="0">
                <a:solidFill>
                  <a:schemeClr val="tx1">
                    <a:lumMod val="85000"/>
                    <a:lumOff val="15000"/>
                  </a:schemeClr>
                </a:solidFill>
                <a:sym typeface="+mn-ea"/>
              </a:rPr>
              <a:t>有监督学习分为分类和回归，而</a:t>
            </a:r>
            <a:r>
              <a:rPr lang="zh-CN" altLang="en-US" sz="3200" b="0">
                <a:solidFill>
                  <a:srgbClr val="2279FE"/>
                </a:solidFill>
              </a:rPr>
              <a:t>聚类</a:t>
            </a:r>
            <a:r>
              <a:rPr lang="zh-CN" altLang="en-US" sz="3200" b="0">
                <a:solidFill>
                  <a:schemeClr val="tx1">
                    <a:lumMod val="85000"/>
                    <a:lumOff val="15000"/>
                  </a:schemeClr>
                </a:solidFill>
              </a:rPr>
              <a:t>是无监督学习。</a:t>
            </a:r>
            <a:endParaRPr lang="zh-CN" altLang="en-US" sz="2000" b="0">
              <a:solidFill>
                <a:schemeClr val="tx1">
                  <a:lumMod val="85000"/>
                  <a:lumOff val="15000"/>
                </a:schemeClr>
              </a:solidFill>
            </a:endParaRPr>
          </a:p>
        </p:txBody>
      </p:sp>
      <p:sp>
        <p:nvSpPr>
          <p:cNvPr id="4" name="矩形 3"/>
          <p:cNvSpPr/>
          <p:nvPr/>
        </p:nvSpPr>
        <p:spPr>
          <a:xfrm>
            <a:off x="5180965" y="3568065"/>
            <a:ext cx="1146810" cy="87249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分类</a:t>
            </a:r>
          </a:p>
        </p:txBody>
      </p:sp>
      <p:sp>
        <p:nvSpPr>
          <p:cNvPr id="5" name="矩形 4"/>
          <p:cNvSpPr/>
          <p:nvPr/>
        </p:nvSpPr>
        <p:spPr>
          <a:xfrm>
            <a:off x="5180965" y="4632960"/>
            <a:ext cx="1146810" cy="87249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回归</a:t>
            </a:r>
          </a:p>
        </p:txBody>
      </p:sp>
      <p:sp>
        <p:nvSpPr>
          <p:cNvPr id="6" name="圆角矩形 5"/>
          <p:cNvSpPr/>
          <p:nvPr/>
        </p:nvSpPr>
        <p:spPr>
          <a:xfrm>
            <a:off x="951865" y="3615055"/>
            <a:ext cx="3399155" cy="183642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p:nvPr>
            <p:custDataLst>
              <p:tags r:id="rId1"/>
            </p:custDataLst>
          </p:nvPr>
        </p:nvGraphicFramePr>
        <p:xfrm>
          <a:off x="1135380" y="3863340"/>
          <a:ext cx="3025097" cy="1372870"/>
        </p:xfrm>
        <a:graphic>
          <a:graphicData uri="http://schemas.openxmlformats.org/drawingml/2006/table">
            <a:tbl>
              <a:tblPr firstRow="1" bandRow="1">
                <a:tableStyleId>{D7AC3CCA-C797-4891-BE02-D94E43425B78}</a:tableStyleId>
              </a:tblPr>
              <a:tblGrid>
                <a:gridCol w="599440">
                  <a:extLst>
                    <a:ext uri="{9D8B030D-6E8A-4147-A177-3AD203B41FA5}">
                      <a16:colId xmlns:a16="http://schemas.microsoft.com/office/drawing/2014/main" val="20000"/>
                    </a:ext>
                  </a:extLst>
                </a:gridCol>
                <a:gridCol w="598170">
                  <a:extLst>
                    <a:ext uri="{9D8B030D-6E8A-4147-A177-3AD203B41FA5}">
                      <a16:colId xmlns:a16="http://schemas.microsoft.com/office/drawing/2014/main" val="20001"/>
                    </a:ext>
                  </a:extLst>
                </a:gridCol>
                <a:gridCol w="602572">
                  <a:extLst>
                    <a:ext uri="{9D8B030D-6E8A-4147-A177-3AD203B41FA5}">
                      <a16:colId xmlns:a16="http://schemas.microsoft.com/office/drawing/2014/main" val="20002"/>
                    </a:ext>
                  </a:extLst>
                </a:gridCol>
                <a:gridCol w="608330">
                  <a:extLst>
                    <a:ext uri="{9D8B030D-6E8A-4147-A177-3AD203B41FA5}">
                      <a16:colId xmlns:a16="http://schemas.microsoft.com/office/drawing/2014/main" val="20003"/>
                    </a:ext>
                  </a:extLst>
                </a:gridCol>
                <a:gridCol w="616585">
                  <a:extLst>
                    <a:ext uri="{9D8B030D-6E8A-4147-A177-3AD203B41FA5}">
                      <a16:colId xmlns:a16="http://schemas.microsoft.com/office/drawing/2014/main" val="20004"/>
                    </a:ext>
                  </a:extLst>
                </a:gridCol>
              </a:tblGrid>
              <a:tr h="539115">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特征</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a:t>
                      </a:r>
                    </a:p>
                  </a:txBody>
                  <a:tcPr>
                    <a:solidFill>
                      <a:schemeClr val="accent1">
                        <a:lumMod val="40000"/>
                        <a:lumOff val="60000"/>
                      </a:schemeClr>
                    </a:solidFill>
                  </a:tcP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特征</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a:t>
                      </a:r>
                    </a:p>
                  </a:txBody>
                  <a:tcPr>
                    <a:solidFill>
                      <a:schemeClr val="accent1">
                        <a:lumMod val="40000"/>
                        <a:lumOff val="60000"/>
                      </a:schemeClr>
                    </a:solidFill>
                  </a:tcP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特征</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3</a:t>
                      </a:r>
                    </a:p>
                  </a:txBody>
                  <a:tcPr>
                    <a:solidFill>
                      <a:schemeClr val="accent1">
                        <a:lumMod val="40000"/>
                        <a:lumOff val="60000"/>
                      </a:schemeClr>
                    </a:solidFill>
                  </a:tcP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特征</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4</a:t>
                      </a:r>
                    </a:p>
                  </a:txBody>
                  <a:tcPr>
                    <a:solidFill>
                      <a:schemeClr val="accent1">
                        <a:lumMod val="40000"/>
                        <a:lumOff val="60000"/>
                      </a:schemeClr>
                    </a:solidFill>
                  </a:tcP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标签结果</a:t>
                      </a:r>
                    </a:p>
                  </a:txBody>
                  <a:tcPr>
                    <a:solidFill>
                      <a:schemeClr val="accent2">
                        <a:lumMod val="20000"/>
                        <a:lumOff val="80000"/>
                      </a:schemeClr>
                    </a:solidFill>
                  </a:tcPr>
                </a:tc>
                <a:extLst>
                  <a:ext uri="{0D108BD9-81ED-4DB2-BD59-A6C34878D82A}">
                    <a16:rowId xmlns:a16="http://schemas.microsoft.com/office/drawing/2014/main" val="10000"/>
                  </a:ext>
                </a:extLst>
              </a:tr>
              <a:tr h="381000">
                <a:tc>
                  <a:txBody>
                    <a:bodyPr/>
                    <a:lstStyle/>
                    <a:p>
                      <a:pPr algn="ctr">
                        <a:buNone/>
                      </a:pPr>
                      <a:r>
                        <a:rPr lang="zh-CN" altLang="en-US"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zh-CN" altLang="en-US" sz="1600">
                          <a:latin typeface="微软雅黑" panose="020B0503020204020204" pitchFamily="34" charset="-122"/>
                          <a:ea typeface="微软雅黑" panose="020B0503020204020204" pitchFamily="34" charset="-122"/>
                        </a:rPr>
                        <a:t>标签</a:t>
                      </a:r>
                    </a:p>
                  </a:txBody>
                  <a:tcPr>
                    <a:solidFill>
                      <a:schemeClr val="accent2">
                        <a:lumMod val="20000"/>
                        <a:lumOff val="80000"/>
                      </a:schemeClr>
                    </a:solidFill>
                  </a:tcPr>
                </a:tc>
                <a:extLst>
                  <a:ext uri="{0D108BD9-81ED-4DB2-BD59-A6C34878D82A}">
                    <a16:rowId xmlns:a16="http://schemas.microsoft.com/office/drawing/2014/main" val="10001"/>
                  </a:ext>
                </a:extLst>
              </a:tr>
              <a:tr h="452755">
                <a:tc>
                  <a:txBody>
                    <a:bodyPr/>
                    <a:lstStyle/>
                    <a:p>
                      <a:pPr algn="ctr">
                        <a:buNone/>
                      </a:pPr>
                      <a:r>
                        <a:rPr lang="zh-CN" altLang="en-US"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zh-CN" altLang="en-US" sz="1600">
                          <a:latin typeface="微软雅黑" panose="020B0503020204020204" pitchFamily="34" charset="-122"/>
                          <a:ea typeface="微软雅黑" panose="020B0503020204020204" pitchFamily="34" charset="-122"/>
                          <a:sym typeface="+mn-ea"/>
                        </a:rPr>
                        <a:t>标签</a:t>
                      </a:r>
                      <a:endParaRPr lang="zh-CN" altLang="en-US" sz="1600">
                        <a:latin typeface="微软雅黑" panose="020B0503020204020204" pitchFamily="34" charset="-122"/>
                        <a:ea typeface="微软雅黑" panose="020B0503020204020204" pitchFamily="34" charset="-122"/>
                      </a:endParaRP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cxnSp>
        <p:nvCxnSpPr>
          <p:cNvPr id="10" name="直接箭头连接符 9"/>
          <p:cNvCxnSpPr>
            <a:stCxn id="6" idx="3"/>
            <a:endCxn id="5" idx="1"/>
          </p:cNvCxnSpPr>
          <p:nvPr/>
        </p:nvCxnSpPr>
        <p:spPr>
          <a:xfrm>
            <a:off x="4351020" y="4533265"/>
            <a:ext cx="829945" cy="535940"/>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3"/>
            <a:endCxn id="4" idx="1"/>
          </p:cNvCxnSpPr>
          <p:nvPr/>
        </p:nvCxnSpPr>
        <p:spPr>
          <a:xfrm flipV="1">
            <a:off x="4351020" y="4004310"/>
            <a:ext cx="829945" cy="528955"/>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404870" y="5779770"/>
            <a:ext cx="1814920" cy="461665"/>
          </a:xfrm>
          <a:prstGeom prst="rect">
            <a:avLst/>
          </a:prstGeom>
          <a:noFill/>
        </p:spPr>
        <p:txBody>
          <a:bodyPr wrap="none" rtlCol="0" anchor="t">
            <a:spAutoFit/>
          </a:bodyPr>
          <a:lstStyle/>
          <a:p>
            <a:r>
              <a:rPr lang="en-US" altLang="zh-CN" sz="2400" b="1">
                <a:solidFill>
                  <a:schemeClr val="tx1">
                    <a:lumMod val="85000"/>
                    <a:lumOff val="15000"/>
                  </a:schemeClr>
                </a:solidFill>
                <a:latin typeface="微软雅黑" panose="020B0503020204020204" pitchFamily="34" charset="-122"/>
                <a:ea typeface="微软雅黑" panose="020B0503020204020204" pitchFamily="34" charset="-122"/>
                <a:sym typeface="+mn-ea"/>
              </a:rPr>
              <a:t> </a:t>
            </a:r>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sym typeface="+mn-ea"/>
              </a:rPr>
              <a:t>有</a:t>
            </a:r>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监督学习</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10408285" y="4050030"/>
            <a:ext cx="1146810" cy="87249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聚类</a:t>
            </a:r>
          </a:p>
        </p:txBody>
      </p:sp>
      <p:sp>
        <p:nvSpPr>
          <p:cNvPr id="15" name="圆角矩形 14"/>
          <p:cNvSpPr/>
          <p:nvPr/>
        </p:nvSpPr>
        <p:spPr>
          <a:xfrm>
            <a:off x="6972300" y="3568065"/>
            <a:ext cx="2791460" cy="183642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p:nvPr>
            <p:custDataLst>
              <p:tags r:id="rId2"/>
            </p:custDataLst>
          </p:nvPr>
        </p:nvGraphicFramePr>
        <p:xfrm>
          <a:off x="7155815" y="3816350"/>
          <a:ext cx="2408512" cy="1372870"/>
        </p:xfrm>
        <a:graphic>
          <a:graphicData uri="http://schemas.openxmlformats.org/drawingml/2006/table">
            <a:tbl>
              <a:tblPr firstRow="1" bandRow="1">
                <a:tableStyleId>{D7AC3CCA-C797-4891-BE02-D94E43425B78}</a:tableStyleId>
              </a:tblPr>
              <a:tblGrid>
                <a:gridCol w="599440">
                  <a:extLst>
                    <a:ext uri="{9D8B030D-6E8A-4147-A177-3AD203B41FA5}">
                      <a16:colId xmlns:a16="http://schemas.microsoft.com/office/drawing/2014/main" val="20000"/>
                    </a:ext>
                  </a:extLst>
                </a:gridCol>
                <a:gridCol w="598170">
                  <a:extLst>
                    <a:ext uri="{9D8B030D-6E8A-4147-A177-3AD203B41FA5}">
                      <a16:colId xmlns:a16="http://schemas.microsoft.com/office/drawing/2014/main" val="20001"/>
                    </a:ext>
                  </a:extLst>
                </a:gridCol>
                <a:gridCol w="602572">
                  <a:extLst>
                    <a:ext uri="{9D8B030D-6E8A-4147-A177-3AD203B41FA5}">
                      <a16:colId xmlns:a16="http://schemas.microsoft.com/office/drawing/2014/main" val="20002"/>
                    </a:ext>
                  </a:extLst>
                </a:gridCol>
                <a:gridCol w="608330">
                  <a:extLst>
                    <a:ext uri="{9D8B030D-6E8A-4147-A177-3AD203B41FA5}">
                      <a16:colId xmlns:a16="http://schemas.microsoft.com/office/drawing/2014/main" val="20003"/>
                    </a:ext>
                  </a:extLst>
                </a:gridCol>
              </a:tblGrid>
              <a:tr h="539115">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特征</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a:t>
                      </a:r>
                    </a:p>
                  </a:txBody>
                  <a:tcPr>
                    <a:solidFill>
                      <a:schemeClr val="accent1">
                        <a:lumMod val="40000"/>
                        <a:lumOff val="60000"/>
                      </a:schemeClr>
                    </a:solidFill>
                  </a:tcP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特征</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a:t>
                      </a:r>
                    </a:p>
                  </a:txBody>
                  <a:tcPr>
                    <a:solidFill>
                      <a:schemeClr val="accent1">
                        <a:lumMod val="40000"/>
                        <a:lumOff val="60000"/>
                      </a:schemeClr>
                    </a:solidFill>
                  </a:tcP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特征</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3</a:t>
                      </a:r>
                    </a:p>
                  </a:txBody>
                  <a:tcPr>
                    <a:solidFill>
                      <a:schemeClr val="accent1">
                        <a:lumMod val="40000"/>
                        <a:lumOff val="60000"/>
                      </a:schemeClr>
                    </a:solidFill>
                  </a:tcP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特征</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4</a:t>
                      </a:r>
                    </a:p>
                  </a:txBody>
                  <a:tcPr>
                    <a:solidFill>
                      <a:schemeClr val="accent1">
                        <a:lumMod val="40000"/>
                        <a:lumOff val="60000"/>
                      </a:schemeClr>
                    </a:solidFill>
                  </a:tcPr>
                </a:tc>
                <a:extLst>
                  <a:ext uri="{0D108BD9-81ED-4DB2-BD59-A6C34878D82A}">
                    <a16:rowId xmlns:a16="http://schemas.microsoft.com/office/drawing/2014/main" val="10000"/>
                  </a:ext>
                </a:extLst>
              </a:tr>
              <a:tr h="381000">
                <a:tc>
                  <a:txBody>
                    <a:bodyPr/>
                    <a:lstStyle/>
                    <a:p>
                      <a:pPr algn="ctr">
                        <a:buNone/>
                      </a:pPr>
                      <a:r>
                        <a:rPr lang="zh-CN" altLang="en-US"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extLst>
                  <a:ext uri="{0D108BD9-81ED-4DB2-BD59-A6C34878D82A}">
                    <a16:rowId xmlns:a16="http://schemas.microsoft.com/office/drawing/2014/main" val="10001"/>
                  </a:ext>
                </a:extLst>
              </a:tr>
              <a:tr h="452755">
                <a:tc>
                  <a:txBody>
                    <a:bodyPr/>
                    <a:lstStyle/>
                    <a:p>
                      <a:pPr algn="ctr">
                        <a:buNone/>
                      </a:pPr>
                      <a:r>
                        <a:rPr lang="zh-CN" altLang="en-US"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tc>
                  <a:txBody>
                    <a:bodyPr/>
                    <a:lstStyle/>
                    <a:p>
                      <a:pPr algn="ctr">
                        <a:buNone/>
                      </a:pPr>
                      <a:r>
                        <a:rPr lang="en-US" altLang="zh-CN" sz="1600">
                          <a:latin typeface="微软雅黑" panose="020B0503020204020204" pitchFamily="34" charset="-122"/>
                          <a:ea typeface="微软雅黑" panose="020B0503020204020204" pitchFamily="34" charset="-122"/>
                        </a:rPr>
                        <a:t>数据</a:t>
                      </a:r>
                    </a:p>
                  </a:txBody>
                  <a:tcP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cxnSp>
        <p:nvCxnSpPr>
          <p:cNvPr id="18" name="直接箭头连接符 17"/>
          <p:cNvCxnSpPr>
            <a:stCxn id="15" idx="3"/>
            <a:endCxn id="13" idx="1"/>
          </p:cNvCxnSpPr>
          <p:nvPr/>
        </p:nvCxnSpPr>
        <p:spPr>
          <a:xfrm>
            <a:off x="9763760" y="4486275"/>
            <a:ext cx="644525" cy="0"/>
          </a:xfrm>
          <a:prstGeom prst="straightConnector1">
            <a:avLst/>
          </a:prstGeom>
          <a:ln w="3810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561070" y="5779770"/>
            <a:ext cx="1949450" cy="460375"/>
          </a:xfrm>
          <a:prstGeom prst="rect">
            <a:avLst/>
          </a:prstGeom>
          <a:noFill/>
        </p:spPr>
        <p:txBody>
          <a:bodyPr wrap="square" rtlCol="0" anchor="t">
            <a:spAutoFit/>
          </a:bodyPr>
          <a:lstStyle/>
          <a:p>
            <a:r>
              <a:rPr lang="en-US" altLang="zh-CN" sz="2400">
                <a:solidFill>
                  <a:srgbClr val="2279FE"/>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无监督学习</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782B47-4496-2D9D-E732-AF8783C18982}"/>
              </a:ext>
            </a:extLst>
          </p:cNvPr>
          <p:cNvSpPr>
            <a:spLocks noGrp="1"/>
          </p:cNvSpPr>
          <p:nvPr>
            <p:ph type="title"/>
          </p:nvPr>
        </p:nvSpPr>
        <p:spPr/>
        <p:txBody>
          <a:bodyPr/>
          <a:lstStyle/>
          <a:p>
            <a:r>
              <a:rPr kumimoji="0" lang="en-US" altLang="zh-CN" sz="3200" b="0" i="0" u="none" strike="noStrike" kern="1200" cap="none" spc="0" normalizeH="0" baseline="0" noProof="0">
                <a:ln>
                  <a:noFill/>
                </a:ln>
                <a:solidFill>
                  <a:srgbClr val="000000"/>
                </a:solidFill>
                <a:effectLst/>
                <a:uLnTx/>
                <a:uFillTx/>
                <a:latin typeface="Helvetica"/>
                <a:ea typeface="微软雅黑"/>
                <a:cs typeface="+mj-cs"/>
              </a:rPr>
              <a:t>6.3 </a:t>
            </a:r>
            <a:r>
              <a:rPr kumimoji="0" lang="zh-CN" altLang="en-US" sz="3200" b="0" i="0" u="none" strike="noStrike" kern="1200" cap="none" spc="0" normalizeH="0" baseline="0" noProof="0">
                <a:ln>
                  <a:noFill/>
                </a:ln>
                <a:solidFill>
                  <a:srgbClr val="000000"/>
                </a:solidFill>
                <a:effectLst/>
                <a:uLnTx/>
                <a:uFillTx/>
                <a:latin typeface="Helvetica"/>
                <a:ea typeface="微软雅黑"/>
                <a:cs typeface="+mj-cs"/>
              </a:rPr>
              <a:t>掌握</a:t>
            </a:r>
            <a:r>
              <a:rPr kumimoji="0" lang="en-US" altLang="zh-CN" sz="3200" b="0" i="0" u="none" strike="noStrike" kern="1200" cap="none" spc="0" normalizeH="0" baseline="0" noProof="0">
                <a:ln>
                  <a:noFill/>
                </a:ln>
                <a:solidFill>
                  <a:srgbClr val="000000"/>
                </a:solidFill>
                <a:effectLst/>
                <a:uLnTx/>
                <a:uFillTx/>
                <a:latin typeface="Helvetica"/>
                <a:ea typeface="微软雅黑"/>
                <a:cs typeface="+mj-cs"/>
              </a:rPr>
              <a:t>DBSCAN</a:t>
            </a:r>
            <a:r>
              <a:rPr kumimoji="0" lang="zh-CN" altLang="en-US" sz="3200" b="0" i="0" u="none" strike="noStrike" kern="1200" cap="none" spc="0" normalizeH="0" baseline="0" noProof="0">
                <a:ln>
                  <a:noFill/>
                </a:ln>
                <a:solidFill>
                  <a:srgbClr val="000000"/>
                </a:solidFill>
                <a:effectLst/>
                <a:uLnTx/>
                <a:uFillTx/>
                <a:latin typeface="Helvetica"/>
                <a:ea typeface="微软雅黑"/>
                <a:cs typeface="+mj-cs"/>
              </a:rPr>
              <a:t>算法原理和使用</a:t>
            </a:r>
            <a:endParaRPr lang="zh-CN" altLang="en-US"/>
          </a:p>
        </p:txBody>
      </p:sp>
      <p:pic>
        <p:nvPicPr>
          <p:cNvPr id="3" name="图片 2">
            <a:extLst>
              <a:ext uri="{FF2B5EF4-FFF2-40B4-BE49-F238E27FC236}">
                <a16:creationId xmlns:a16="http://schemas.microsoft.com/office/drawing/2014/main" id="{ED6D0026-6E94-647B-0512-D39E8B64C2D6}"/>
              </a:ext>
            </a:extLst>
          </p:cNvPr>
          <p:cNvPicPr>
            <a:picLocks noChangeAspect="1"/>
          </p:cNvPicPr>
          <p:nvPr/>
        </p:nvPicPr>
        <p:blipFill>
          <a:blip r:embed="rId3"/>
          <a:stretch>
            <a:fillRect/>
          </a:stretch>
        </p:blipFill>
        <p:spPr>
          <a:xfrm>
            <a:off x="2286000" y="1371600"/>
            <a:ext cx="6705600" cy="3212711"/>
          </a:xfrm>
          <a:prstGeom prst="rect">
            <a:avLst/>
          </a:prstGeom>
        </p:spPr>
      </p:pic>
      <p:pic>
        <p:nvPicPr>
          <p:cNvPr id="4" name="图片 3">
            <a:extLst>
              <a:ext uri="{FF2B5EF4-FFF2-40B4-BE49-F238E27FC236}">
                <a16:creationId xmlns:a16="http://schemas.microsoft.com/office/drawing/2014/main" id="{DA3717BB-9E2C-A711-E44D-CB71A4E76C42}"/>
              </a:ext>
            </a:extLst>
          </p:cNvPr>
          <p:cNvPicPr>
            <a:picLocks noChangeAspect="1"/>
          </p:cNvPicPr>
          <p:nvPr/>
        </p:nvPicPr>
        <p:blipFill>
          <a:blip r:embed="rId4"/>
          <a:stretch>
            <a:fillRect/>
          </a:stretch>
        </p:blipFill>
        <p:spPr>
          <a:xfrm>
            <a:off x="609600" y="4724400"/>
            <a:ext cx="10783805" cy="905001"/>
          </a:xfrm>
          <a:prstGeom prst="rect">
            <a:avLst/>
          </a:prstGeom>
        </p:spPr>
      </p:pic>
    </p:spTree>
    <p:extLst>
      <p:ext uri="{BB962C8B-B14F-4D97-AF65-F5344CB8AC3E}">
        <p14:creationId xmlns:p14="http://schemas.microsoft.com/office/powerpoint/2010/main" val="2113042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782B47-4496-2D9D-E732-AF8783C18982}"/>
              </a:ext>
            </a:extLst>
          </p:cNvPr>
          <p:cNvSpPr>
            <a:spLocks noGrp="1"/>
          </p:cNvSpPr>
          <p:nvPr>
            <p:ph type="title"/>
          </p:nvPr>
        </p:nvSpPr>
        <p:spPr/>
        <p:txBody>
          <a:bodyPr/>
          <a:lstStyle/>
          <a:p>
            <a:r>
              <a:rPr kumimoji="0" lang="en-US" altLang="zh-CN" sz="3200" b="0" i="0" u="none" strike="noStrike" kern="1200" cap="none" spc="0" normalizeH="0" baseline="0" noProof="0">
                <a:ln>
                  <a:noFill/>
                </a:ln>
                <a:solidFill>
                  <a:srgbClr val="000000"/>
                </a:solidFill>
                <a:effectLst/>
                <a:uLnTx/>
                <a:uFillTx/>
                <a:latin typeface="Helvetica"/>
                <a:ea typeface="微软雅黑"/>
                <a:cs typeface="+mj-cs"/>
              </a:rPr>
              <a:t>6.3 </a:t>
            </a:r>
            <a:r>
              <a:rPr kumimoji="0" lang="zh-CN" altLang="en-US" sz="3200" b="0" i="0" u="none" strike="noStrike" kern="1200" cap="none" spc="0" normalizeH="0" baseline="0" noProof="0">
                <a:ln>
                  <a:noFill/>
                </a:ln>
                <a:solidFill>
                  <a:srgbClr val="000000"/>
                </a:solidFill>
                <a:effectLst/>
                <a:uLnTx/>
                <a:uFillTx/>
                <a:latin typeface="Helvetica"/>
                <a:ea typeface="微软雅黑"/>
                <a:cs typeface="+mj-cs"/>
              </a:rPr>
              <a:t>掌握</a:t>
            </a:r>
            <a:r>
              <a:rPr kumimoji="0" lang="en-US" altLang="zh-CN" sz="3200" b="0" i="0" u="none" strike="noStrike" kern="1200" cap="none" spc="0" normalizeH="0" baseline="0" noProof="0">
                <a:ln>
                  <a:noFill/>
                </a:ln>
                <a:solidFill>
                  <a:srgbClr val="000000"/>
                </a:solidFill>
                <a:effectLst/>
                <a:uLnTx/>
                <a:uFillTx/>
                <a:latin typeface="Helvetica"/>
                <a:ea typeface="微软雅黑"/>
                <a:cs typeface="+mj-cs"/>
              </a:rPr>
              <a:t>DBSCAN</a:t>
            </a:r>
            <a:r>
              <a:rPr kumimoji="0" lang="zh-CN" altLang="en-US" sz="3200" b="0" i="0" u="none" strike="noStrike" kern="1200" cap="none" spc="0" normalizeH="0" baseline="0" noProof="0">
                <a:ln>
                  <a:noFill/>
                </a:ln>
                <a:solidFill>
                  <a:srgbClr val="000000"/>
                </a:solidFill>
                <a:effectLst/>
                <a:uLnTx/>
                <a:uFillTx/>
                <a:latin typeface="Helvetica"/>
                <a:ea typeface="微软雅黑"/>
                <a:cs typeface="+mj-cs"/>
              </a:rPr>
              <a:t>算法原理和使用</a:t>
            </a:r>
            <a:endParaRPr lang="zh-CN" altLang="en-US"/>
          </a:p>
        </p:txBody>
      </p:sp>
      <p:pic>
        <p:nvPicPr>
          <p:cNvPr id="6146" name="Picture 2">
            <a:extLst>
              <a:ext uri="{FF2B5EF4-FFF2-40B4-BE49-F238E27FC236}">
                <a16:creationId xmlns:a16="http://schemas.microsoft.com/office/drawing/2014/main" id="{29343C37-AE54-569E-D933-33252D64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066800"/>
            <a:ext cx="8343900" cy="524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394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58D044A-5907-1E6B-ED8C-A95901E633DD}"/>
                  </a:ext>
                </a:extLst>
              </p:cNvPr>
              <p:cNvSpPr txBox="1"/>
              <p:nvPr/>
            </p:nvSpPr>
            <p:spPr>
              <a:xfrm>
                <a:off x="577516" y="1143000"/>
                <a:ext cx="11004884" cy="5262979"/>
              </a:xfrm>
              <a:prstGeom prst="rect">
                <a:avLst/>
              </a:prstGeom>
              <a:noFill/>
            </p:spPr>
            <p:txBody>
              <a:bodyPr wrap="square">
                <a:spAutoFit/>
              </a:bodyPr>
              <a:lstStyle/>
              <a:p>
                <a:pPr algn="l"/>
                <a:r>
                  <a:rPr lang="en-US" altLang="zh-CN" sz="2400" b="0" i="0">
                    <a:solidFill>
                      <a:srgbClr val="222222"/>
                    </a:solidFill>
                    <a:effectLst/>
                    <a:latin typeface="system-ui"/>
                  </a:rPr>
                  <a:t>DBSCAN</a:t>
                </a:r>
                <a:r>
                  <a:rPr lang="zh-CN" altLang="en-US" sz="2400" b="0" i="0">
                    <a:solidFill>
                      <a:srgbClr val="222222"/>
                    </a:solidFill>
                    <a:effectLst/>
                    <a:latin typeface="system-ui"/>
                  </a:rPr>
                  <a:t>算法流程如下：</a:t>
                </a:r>
              </a:p>
              <a:p>
                <a:pPr algn="l"/>
                <a:r>
                  <a:rPr lang="zh-CN" altLang="en-US" sz="2400">
                    <a:effectLst/>
                  </a:rPr>
                  <a:t>（</a:t>
                </a:r>
                <a:r>
                  <a:rPr lang="en-US" altLang="zh-CN" sz="2400">
                    <a:effectLst/>
                  </a:rPr>
                  <a:t>1</a:t>
                </a:r>
                <a:r>
                  <a:rPr lang="zh-CN" altLang="en-US" sz="2400">
                    <a:effectLst/>
                  </a:rPr>
                  <a:t>）从数据集中任选一个未访问过的点作为初始点，这个点称为“</a:t>
                </a:r>
                <a:r>
                  <a:rPr lang="zh-CN" altLang="en-US" sz="2400" b="1">
                    <a:solidFill>
                      <a:srgbClr val="D92142"/>
                    </a:solidFill>
                    <a:effectLst/>
                  </a:rPr>
                  <a:t>种子</a:t>
                </a:r>
                <a:r>
                  <a:rPr lang="zh-CN" altLang="en-US" sz="2400">
                    <a:effectLst/>
                  </a:rPr>
                  <a:t>”。以该初始点为圆心，以 </a:t>
                </a:r>
                <a14:m>
                  <m:oMath xmlns:m="http://schemas.openxmlformats.org/officeDocument/2006/math">
                    <m:r>
                      <m:rPr>
                        <m:lit/>
                      </m:rPr>
                      <a:rPr lang="en-US" altLang="zh-CN" sz="2400" b="0" i="0" smtClean="0">
                        <a:effectLst/>
                        <a:latin typeface="Cambria Math" panose="02040503050406030204" pitchFamily="18" charset="0"/>
                      </a:rPr>
                      <m:t> </m:t>
                    </m:r>
                    <m:r>
                      <a:rPr lang="en-US" altLang="zh-CN" sz="2400" b="0" i="1" smtClean="0">
                        <a:effectLst/>
                        <a:latin typeface="Cambria Math" panose="02040503050406030204" pitchFamily="18" charset="0"/>
                      </a:rPr>
                      <m:t>𝜖</m:t>
                    </m:r>
                  </m:oMath>
                </a14:m>
                <a:r>
                  <a:rPr lang="zh-CN" altLang="en-US" sz="2400">
                    <a:effectLst/>
                  </a:rPr>
                  <a:t>为半径画一个圆，圆形区域即为该点的</a:t>
                </a:r>
                <a:r>
                  <a:rPr lang="zh-CN" altLang="en-US" sz="2400" b="1">
                    <a:solidFill>
                      <a:srgbClr val="D92142"/>
                    </a:solidFill>
                    <a:effectLst/>
                  </a:rPr>
                  <a:t>邻域</a:t>
                </a:r>
                <a:r>
                  <a:rPr lang="zh-CN" altLang="en-US" sz="2400">
                    <a:effectLst/>
                  </a:rPr>
                  <a:t>。</a:t>
                </a:r>
                <a:endParaRPr lang="en-US" altLang="zh-CN" sz="2400">
                  <a:effectLst/>
                </a:endParaRPr>
              </a:p>
              <a:p>
                <a:pPr algn="l"/>
                <a:r>
                  <a:rPr lang="zh-CN" altLang="en-US" sz="2400">
                    <a:effectLst/>
                  </a:rPr>
                  <a:t>（</a:t>
                </a:r>
                <a:r>
                  <a:rPr lang="en-US" altLang="zh-CN" sz="2400">
                    <a:effectLst/>
                  </a:rPr>
                  <a:t>2</a:t>
                </a:r>
                <a:r>
                  <a:rPr lang="zh-CN" altLang="en-US" sz="2400">
                    <a:effectLst/>
                  </a:rPr>
                  <a:t>）如果在</a:t>
                </a:r>
                <a:r>
                  <a:rPr lang="zh-CN" altLang="en-US" sz="2400" b="1">
                    <a:solidFill>
                      <a:srgbClr val="FFA900"/>
                    </a:solidFill>
                    <a:effectLst/>
                  </a:rPr>
                  <a:t>该初始点的邻域中至少含有</a:t>
                </a:r>
                <a:r>
                  <a:rPr lang="en-US" altLang="zh-CN" sz="2400" b="1">
                    <a:solidFill>
                      <a:srgbClr val="FFA900"/>
                    </a:solidFill>
                    <a:effectLst/>
                  </a:rPr>
                  <a:t>MinPts</a:t>
                </a:r>
                <a:r>
                  <a:rPr lang="zh-CN" altLang="en-US" sz="2400" b="1">
                    <a:solidFill>
                      <a:srgbClr val="FFA900"/>
                    </a:solidFill>
                    <a:effectLst/>
                  </a:rPr>
                  <a:t>个点</a:t>
                </a:r>
                <a:r>
                  <a:rPr lang="zh-CN" altLang="en-US" sz="2400">
                    <a:effectLst/>
                  </a:rPr>
                  <a:t>，则该点是一个</a:t>
                </a:r>
                <a:r>
                  <a:rPr lang="zh-CN" altLang="en-US" sz="2400" b="1">
                    <a:solidFill>
                      <a:srgbClr val="FF0000"/>
                    </a:solidFill>
                    <a:effectLst/>
                  </a:rPr>
                  <a:t>核心对象</a:t>
                </a:r>
                <a:r>
                  <a:rPr lang="zh-CN" altLang="en-US" sz="2400">
                    <a:effectLst/>
                  </a:rPr>
                  <a:t>（</a:t>
                </a:r>
                <a:r>
                  <a:rPr lang="en-US" altLang="zh-CN" sz="2400">
                    <a:effectLst/>
                  </a:rPr>
                  <a:t>core object</a:t>
                </a:r>
                <a:r>
                  <a:rPr lang="zh-CN" altLang="en-US" sz="2400">
                    <a:effectLst/>
                  </a:rPr>
                  <a:t>），聚类开始，该点成为新聚类中的第一个点。否则，该点将被标记为</a:t>
                </a:r>
                <a:r>
                  <a:rPr lang="zh-CN" altLang="en-US" sz="2400" b="1">
                    <a:solidFill>
                      <a:srgbClr val="D92142"/>
                    </a:solidFill>
                    <a:effectLst/>
                  </a:rPr>
                  <a:t>噪声点</a:t>
                </a:r>
                <a:r>
                  <a:rPr lang="zh-CN" altLang="en-US" sz="2400">
                    <a:effectLst/>
                  </a:rPr>
                  <a:t>（</a:t>
                </a:r>
                <a:r>
                  <a:rPr lang="en-US" altLang="zh-CN" sz="2400">
                    <a:effectLst/>
                  </a:rPr>
                  <a:t>noise</a:t>
                </a:r>
                <a:r>
                  <a:rPr lang="zh-CN" altLang="en-US" sz="2400">
                    <a:effectLst/>
                  </a:rPr>
                  <a:t>）。在这两种情况下，这一点都被标记为“已访问（</a:t>
                </a:r>
                <a:r>
                  <a:rPr lang="en-US" altLang="zh-CN" sz="2400">
                    <a:effectLst/>
                  </a:rPr>
                  <a:t>visited</a:t>
                </a:r>
                <a:r>
                  <a:rPr lang="zh-CN" altLang="en-US" sz="2400">
                    <a:effectLst/>
                  </a:rPr>
                  <a:t>）”。</a:t>
                </a:r>
                <a:endParaRPr lang="en-US" altLang="zh-CN" sz="2400">
                  <a:effectLst/>
                </a:endParaRPr>
              </a:p>
              <a:p>
                <a:pPr algn="l"/>
                <a:r>
                  <a:rPr lang="zh-CN" altLang="en-US" sz="2400">
                    <a:effectLst/>
                  </a:rPr>
                  <a:t>（</a:t>
                </a:r>
                <a:r>
                  <a:rPr lang="en-US" altLang="zh-CN" sz="2400">
                    <a:effectLst/>
                  </a:rPr>
                  <a:t>3</a:t>
                </a:r>
                <a:r>
                  <a:rPr lang="zh-CN" altLang="en-US" sz="2400">
                    <a:effectLst/>
                  </a:rPr>
                  <a:t>）对于新聚类中的第一个点，其距离内的点都成为同一聚类中的一部分。</a:t>
                </a:r>
                <a:endParaRPr lang="en-US" altLang="zh-CN" sz="2400">
                  <a:effectLst/>
                </a:endParaRPr>
              </a:p>
              <a:p>
                <a:pPr algn="l"/>
                <a:r>
                  <a:rPr lang="zh-CN" altLang="en-US" sz="2400">
                    <a:effectLst/>
                  </a:rPr>
                  <a:t>（</a:t>
                </a:r>
                <a:r>
                  <a:rPr lang="en-US" altLang="zh-CN" sz="2400">
                    <a:effectLst/>
                  </a:rPr>
                  <a:t>4</a:t>
                </a:r>
                <a:r>
                  <a:rPr lang="zh-CN" altLang="en-US" sz="2400">
                    <a:effectLst/>
                  </a:rPr>
                  <a:t>）若核心对象邻域内的点满足步骤（</a:t>
                </a:r>
                <a:r>
                  <a:rPr lang="en-US" altLang="zh-CN" sz="2400">
                    <a:effectLst/>
                  </a:rPr>
                  <a:t>2</a:t>
                </a:r>
                <a:r>
                  <a:rPr lang="zh-CN" altLang="en-US" sz="2400">
                    <a:effectLst/>
                  </a:rPr>
                  <a:t>）的条件，则成为新的核心对象，并吸纳其距离内的点为同一聚类中的一部分，不断重复此过程，直到该聚类附近的所有点都已被访问。</a:t>
                </a:r>
                <a:endParaRPr lang="en-US" altLang="zh-CN" sz="2400">
                  <a:effectLst/>
                </a:endParaRPr>
              </a:p>
              <a:p>
                <a:pPr algn="l"/>
                <a:r>
                  <a:rPr lang="zh-CN" altLang="en-US" sz="2400">
                    <a:effectLst/>
                  </a:rPr>
                  <a:t>（</a:t>
                </a:r>
                <a:r>
                  <a:rPr lang="en-US" altLang="zh-CN" sz="2400">
                    <a:effectLst/>
                  </a:rPr>
                  <a:t>5</a:t>
                </a:r>
                <a:r>
                  <a:rPr lang="zh-CN" altLang="en-US" sz="2400">
                    <a:effectLst/>
                  </a:rPr>
                  <a:t>）当完成当前的聚类时，重新检索下一个新的未访问点，重复步骤（</a:t>
                </a:r>
                <a:r>
                  <a:rPr lang="en-US" altLang="zh-CN" sz="2400">
                    <a:effectLst/>
                  </a:rPr>
                  <a:t>1</a:t>
                </a:r>
                <a:r>
                  <a:rPr lang="zh-CN" altLang="en-US" sz="2400">
                    <a:effectLst/>
                  </a:rPr>
                  <a:t>）</a:t>
                </a:r>
                <a:r>
                  <a:rPr lang="en-US" altLang="zh-CN" sz="2400">
                    <a:effectLst/>
                  </a:rPr>
                  <a:t>~</a:t>
                </a:r>
                <a:r>
                  <a:rPr lang="zh-CN" altLang="en-US" sz="2400">
                    <a:effectLst/>
                  </a:rPr>
                  <a:t>（</a:t>
                </a:r>
                <a:r>
                  <a:rPr lang="en-US" altLang="zh-CN" sz="2400">
                    <a:effectLst/>
                  </a:rPr>
                  <a:t>4</a:t>
                </a:r>
                <a:r>
                  <a:rPr lang="zh-CN" altLang="en-US" sz="2400">
                    <a:effectLst/>
                  </a:rPr>
                  <a:t>），直到所有点都被标记为“已访问”。</a:t>
                </a:r>
                <a:r>
                  <a:rPr lang="zh-CN" altLang="en-US" sz="2400" b="0" i="0">
                    <a:solidFill>
                      <a:srgbClr val="222222"/>
                    </a:solidFill>
                    <a:effectLst/>
                    <a:latin typeface="system-ui"/>
                  </a:rPr>
                  <a:t>其中，不是核心点，但落在某个核心点邻域内的点称为</a:t>
                </a:r>
                <a:r>
                  <a:rPr lang="zh-CN" altLang="en-US" sz="2400" b="1" i="0">
                    <a:solidFill>
                      <a:srgbClr val="D92142"/>
                    </a:solidFill>
                    <a:effectLst/>
                    <a:latin typeface="system-ui"/>
                  </a:rPr>
                  <a:t>边界点</a:t>
                </a:r>
                <a:r>
                  <a:rPr lang="zh-CN" altLang="en-US" sz="2400" b="0" i="0">
                    <a:solidFill>
                      <a:srgbClr val="222222"/>
                    </a:solidFill>
                    <a:effectLst/>
                    <a:latin typeface="system-ui"/>
                  </a:rPr>
                  <a:t>。</a:t>
                </a:r>
              </a:p>
            </p:txBody>
          </p:sp>
        </mc:Choice>
        <mc:Fallback xmlns="">
          <p:sp>
            <p:nvSpPr>
              <p:cNvPr id="5" name="文本框 4">
                <a:extLst>
                  <a:ext uri="{FF2B5EF4-FFF2-40B4-BE49-F238E27FC236}">
                    <a16:creationId xmlns:a16="http://schemas.microsoft.com/office/drawing/2014/main" id="{958D044A-5907-1E6B-ED8C-A95901E633DD}"/>
                  </a:ext>
                </a:extLst>
              </p:cNvPr>
              <p:cNvSpPr txBox="1">
                <a:spLocks noRot="1" noChangeAspect="1" noMove="1" noResize="1" noEditPoints="1" noAdjustHandles="1" noChangeArrowheads="1" noChangeShapeType="1" noTextEdit="1"/>
              </p:cNvSpPr>
              <p:nvPr/>
            </p:nvSpPr>
            <p:spPr>
              <a:xfrm>
                <a:off x="577516" y="1143000"/>
                <a:ext cx="11004884" cy="5262979"/>
              </a:xfrm>
              <a:prstGeom prst="rect">
                <a:avLst/>
              </a:prstGeom>
              <a:blipFill>
                <a:blip r:embed="rId3"/>
                <a:stretch>
                  <a:fillRect l="-886" t="-1043" r="-277" b="-1622"/>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83049580-0886-F3CB-D966-0515D4CA66A3}"/>
              </a:ext>
            </a:extLst>
          </p:cNvPr>
          <p:cNvSpPr>
            <a:spLocks noGrp="1"/>
          </p:cNvSpPr>
          <p:nvPr>
            <p:ph type="title"/>
          </p:nvPr>
        </p:nvSpPr>
        <p:spPr/>
        <p:txBody>
          <a:bodyPr/>
          <a:lstStyle/>
          <a:p>
            <a:r>
              <a:rPr kumimoji="0" lang="en-US" altLang="zh-CN" sz="3200" b="0" i="0" u="none" strike="noStrike" kern="1200" cap="none" spc="0" normalizeH="0" baseline="0" noProof="0">
                <a:ln>
                  <a:noFill/>
                </a:ln>
                <a:solidFill>
                  <a:srgbClr val="000000"/>
                </a:solidFill>
                <a:effectLst/>
                <a:uLnTx/>
                <a:uFillTx/>
                <a:latin typeface="Helvetica"/>
                <a:ea typeface="微软雅黑"/>
                <a:cs typeface="+mj-cs"/>
              </a:rPr>
              <a:t> 6.3 </a:t>
            </a:r>
            <a:r>
              <a:rPr kumimoji="0" lang="zh-CN" altLang="en-US" sz="3200" b="0" i="0" u="none" strike="noStrike" kern="1200" cap="none" spc="0" normalizeH="0" baseline="0" noProof="0">
                <a:ln>
                  <a:noFill/>
                </a:ln>
                <a:solidFill>
                  <a:srgbClr val="000000"/>
                </a:solidFill>
                <a:effectLst/>
                <a:uLnTx/>
                <a:uFillTx/>
                <a:latin typeface="Helvetica"/>
                <a:ea typeface="微软雅黑"/>
                <a:cs typeface="+mj-cs"/>
              </a:rPr>
              <a:t>掌握</a:t>
            </a:r>
            <a:r>
              <a:rPr kumimoji="0" lang="en-US" altLang="zh-CN" sz="3200" b="0" i="0" u="none" strike="noStrike" kern="1200" cap="none" spc="0" normalizeH="0" baseline="0" noProof="0">
                <a:ln>
                  <a:noFill/>
                </a:ln>
                <a:solidFill>
                  <a:srgbClr val="000000"/>
                </a:solidFill>
                <a:effectLst/>
                <a:uLnTx/>
                <a:uFillTx/>
                <a:latin typeface="Helvetica"/>
                <a:ea typeface="微软雅黑"/>
                <a:cs typeface="+mj-cs"/>
              </a:rPr>
              <a:t>DBSCAN</a:t>
            </a:r>
            <a:r>
              <a:rPr kumimoji="0" lang="zh-CN" altLang="en-US" sz="3200" b="0" i="0" u="none" strike="noStrike" kern="1200" cap="none" spc="0" normalizeH="0" baseline="0" noProof="0">
                <a:ln>
                  <a:noFill/>
                </a:ln>
                <a:solidFill>
                  <a:srgbClr val="000000"/>
                </a:solidFill>
                <a:effectLst/>
                <a:uLnTx/>
                <a:uFillTx/>
                <a:latin typeface="Helvetica"/>
                <a:ea typeface="微软雅黑"/>
                <a:cs typeface="+mj-cs"/>
              </a:rPr>
              <a:t>算法原理和使用</a:t>
            </a:r>
            <a:endParaRPr lang="zh-CN" altLang="en-US"/>
          </a:p>
        </p:txBody>
      </p:sp>
    </p:spTree>
    <p:extLst>
      <p:ext uri="{BB962C8B-B14F-4D97-AF65-F5344CB8AC3E}">
        <p14:creationId xmlns:p14="http://schemas.microsoft.com/office/powerpoint/2010/main" val="103206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2E0214-AC50-1F2F-2027-458BE9B99331}"/>
              </a:ext>
            </a:extLst>
          </p:cNvPr>
          <p:cNvSpPr>
            <a:spLocks noGrp="1"/>
          </p:cNvSpPr>
          <p:nvPr>
            <p:ph type="title"/>
          </p:nvPr>
        </p:nvSpPr>
        <p:spPr>
          <a:xfrm>
            <a:off x="1784350" y="42864"/>
            <a:ext cx="7886700" cy="777875"/>
          </a:xfrm>
        </p:spPr>
        <p:txBody>
          <a:bodyPr/>
          <a:lstStyle/>
          <a:p>
            <a:pPr fontAlgn="auto">
              <a:spcAft>
                <a:spcPts val="0"/>
              </a:spcAft>
              <a:defRPr/>
            </a:pPr>
            <a:r>
              <a:rPr lang="zh-CN" altLang="en-US" dirty="0"/>
              <a:t>性能度量 </a:t>
            </a:r>
            <a:r>
              <a:rPr lang="en-US" altLang="zh-CN" dirty="0"/>
              <a:t>– </a:t>
            </a:r>
            <a:r>
              <a:rPr lang="zh-CN" altLang="en-US"/>
              <a:t>内部指标（不带答案）</a:t>
            </a:r>
            <a:endParaRPr lang="zh-CN" altLang="en-US" dirty="0"/>
          </a:p>
        </p:txBody>
      </p:sp>
      <p:sp>
        <p:nvSpPr>
          <p:cNvPr id="5" name="内容占位符 4">
            <a:extLst>
              <a:ext uri="{FF2B5EF4-FFF2-40B4-BE49-F238E27FC236}">
                <a16:creationId xmlns:a16="http://schemas.microsoft.com/office/drawing/2014/main" id="{0AD02F64-384A-BAA1-BE0D-D25CF936D17F}"/>
              </a:ext>
            </a:extLst>
          </p:cNvPr>
          <p:cNvSpPr>
            <a:spLocks noGrp="1"/>
          </p:cNvSpPr>
          <p:nvPr>
            <p:ph idx="1"/>
          </p:nvPr>
        </p:nvSpPr>
        <p:spPr>
          <a:xfrm>
            <a:off x="1784350" y="1266826"/>
            <a:ext cx="8616950" cy="4676775"/>
          </a:xfrm>
        </p:spPr>
        <p:txBody>
          <a:bodyPr rtlCol="0">
            <a:normAutofit/>
          </a:bodyPr>
          <a:lstStyle/>
          <a:p>
            <a:pPr fontAlgn="auto">
              <a:spcAft>
                <a:spcPts val="0"/>
              </a:spcAft>
              <a:defRPr/>
            </a:pPr>
            <a:r>
              <a:t>考虑聚类结果的簇划分</a:t>
            </a:r>
            <a:r>
              <a:rPr lang="en-US" altLang="zh-CN" i="1">
                <a:latin typeface="Times New Roman" pitchFamily="18" charset="0"/>
                <a:cs typeface="Times New Roman" pitchFamily="18" charset="0"/>
              </a:rPr>
              <a:t>		            </a:t>
            </a:r>
            <a:r>
              <a:rPr>
                <a:latin typeface="Times New Roman" pitchFamily="18" charset="0"/>
                <a:cs typeface="Times New Roman" pitchFamily="18" charset="0"/>
              </a:rPr>
              <a:t>，定义</a:t>
            </a:r>
          </a:p>
          <a:p>
            <a:pPr marL="0" indent="0" fontAlgn="auto">
              <a:spcAft>
                <a:spcPts val="0"/>
              </a:spcAft>
              <a:buNone/>
              <a:defRPr/>
            </a:pPr>
            <a:r>
              <a:rPr>
                <a:latin typeface="Times New Roman" pitchFamily="18" charset="0"/>
                <a:cs typeface="Times New Roman" pitchFamily="18" charset="0"/>
              </a:rPr>
              <a:t>     簇   内样本间的平均距离</a:t>
            </a:r>
          </a:p>
          <a:p>
            <a:pPr marL="0" indent="0" fontAlgn="auto">
              <a:spcAft>
                <a:spcPts val="0"/>
              </a:spcAft>
              <a:buNone/>
              <a:defRPr/>
            </a:pPr>
            <a:endParaRPr>
              <a:latin typeface="Times New Roman" pitchFamily="18" charset="0"/>
              <a:cs typeface="Times New Roman" pitchFamily="18" charset="0"/>
            </a:endParaRPr>
          </a:p>
          <a:p>
            <a:pPr marL="0" indent="0" fontAlgn="auto">
              <a:spcAft>
                <a:spcPts val="0"/>
              </a:spcAft>
              <a:buNone/>
              <a:defRPr/>
            </a:pPr>
            <a:endParaRPr>
              <a:latin typeface="Times New Roman" pitchFamily="18" charset="0"/>
              <a:cs typeface="Times New Roman" pitchFamily="18" charset="0"/>
            </a:endParaRPr>
          </a:p>
          <a:p>
            <a:pPr marL="0" indent="0" fontAlgn="auto">
              <a:spcAft>
                <a:spcPts val="0"/>
              </a:spcAft>
              <a:buNone/>
              <a:defRPr/>
            </a:pPr>
            <a:r>
              <a:rPr>
                <a:latin typeface="Times New Roman" pitchFamily="18" charset="0"/>
                <a:cs typeface="Times New Roman" pitchFamily="18" charset="0"/>
              </a:rPr>
              <a:t>    簇   内样本间的最远距离</a:t>
            </a:r>
          </a:p>
          <a:p>
            <a:pPr marL="0" indent="0" fontAlgn="auto">
              <a:spcAft>
                <a:spcPts val="0"/>
              </a:spcAft>
              <a:buNone/>
              <a:defRPr/>
            </a:pPr>
            <a:endParaRPr>
              <a:latin typeface="Times New Roman" pitchFamily="18" charset="0"/>
              <a:cs typeface="Times New Roman" pitchFamily="18" charset="0"/>
            </a:endParaRPr>
          </a:p>
          <a:p>
            <a:pPr marL="0" indent="0" fontAlgn="auto">
              <a:spcAft>
                <a:spcPts val="0"/>
              </a:spcAft>
              <a:buNone/>
              <a:defRPr/>
            </a:pPr>
            <a:r>
              <a:rPr>
                <a:latin typeface="Times New Roman" pitchFamily="18" charset="0"/>
                <a:cs typeface="Times New Roman" pitchFamily="18" charset="0"/>
              </a:rPr>
              <a:t>    簇    与簇    最近样本间的距离</a:t>
            </a:r>
          </a:p>
          <a:p>
            <a:pPr marL="0" indent="0" fontAlgn="auto">
              <a:spcAft>
                <a:spcPts val="0"/>
              </a:spcAft>
              <a:buNone/>
              <a:defRPr/>
            </a:pPr>
            <a:endParaRPr>
              <a:latin typeface="Times New Roman" pitchFamily="18" charset="0"/>
              <a:cs typeface="Times New Roman" pitchFamily="18" charset="0"/>
            </a:endParaRPr>
          </a:p>
          <a:p>
            <a:pPr marL="0" indent="0" fontAlgn="auto">
              <a:spcAft>
                <a:spcPts val="0"/>
              </a:spcAft>
              <a:buNone/>
              <a:defRPr/>
            </a:pPr>
            <a:r>
              <a:rPr>
                <a:latin typeface="Times New Roman" pitchFamily="18" charset="0"/>
                <a:cs typeface="Times New Roman" pitchFamily="18" charset="0"/>
              </a:rPr>
              <a:t>    簇</a:t>
            </a:r>
            <a:r>
              <a:rPr lang="en-US" altLang="zh-CN">
                <a:latin typeface="Times New Roman" pitchFamily="18" charset="0"/>
                <a:cs typeface="Times New Roman" pitchFamily="18" charset="0"/>
              </a:rPr>
              <a:t>    </a:t>
            </a:r>
            <a:r>
              <a:rPr>
                <a:latin typeface="Times New Roman" pitchFamily="18" charset="0"/>
                <a:cs typeface="Times New Roman" pitchFamily="18" charset="0"/>
              </a:rPr>
              <a:t>与簇    中心点间的距离</a:t>
            </a:r>
            <a:endParaRPr lang="en-US" altLang="zh-CN">
              <a:latin typeface="Times New Roman" pitchFamily="18" charset="0"/>
              <a:cs typeface="Times New Roman" pitchFamily="18" charset="0"/>
            </a:endParaRPr>
          </a:p>
        </p:txBody>
      </p:sp>
      <p:graphicFrame>
        <p:nvGraphicFramePr>
          <p:cNvPr id="4098" name="Object 1725">
            <a:extLst>
              <a:ext uri="{FF2B5EF4-FFF2-40B4-BE49-F238E27FC236}">
                <a16:creationId xmlns:a16="http://schemas.microsoft.com/office/drawing/2014/main" id="{4F7DD56A-B589-BA7B-24DE-8B522D1AD727}"/>
              </a:ext>
            </a:extLst>
          </p:cNvPr>
          <p:cNvGraphicFramePr>
            <a:graphicFrameLocks noChangeAspect="1"/>
          </p:cNvGraphicFramePr>
          <p:nvPr/>
        </p:nvGraphicFramePr>
        <p:xfrm>
          <a:off x="5083176" y="1350963"/>
          <a:ext cx="2182813" cy="284162"/>
        </p:xfrm>
        <a:graphic>
          <a:graphicData uri="http://schemas.openxmlformats.org/presentationml/2006/ole">
            <mc:AlternateContent xmlns:mc="http://schemas.openxmlformats.org/markup-compatibility/2006">
              <mc:Choice xmlns:v="urn:schemas-microsoft-com:vml" Requires="v">
                <p:oleObj name="Formula" r:id="rId3" imgW="1367280" imgH="177480" progId="">
                  <p:embed/>
                </p:oleObj>
              </mc:Choice>
              <mc:Fallback>
                <p:oleObj name="Formula" r:id="rId3" imgW="1367280" imgH="177480" progId="">
                  <p:embed/>
                  <p:pic>
                    <p:nvPicPr>
                      <p:cNvPr id="4098" name="Object 1725">
                        <a:extLst>
                          <a:ext uri="{FF2B5EF4-FFF2-40B4-BE49-F238E27FC236}">
                            <a16:creationId xmlns:a16="http://schemas.microsoft.com/office/drawing/2014/main" id="{4F7DD56A-B589-BA7B-24DE-8B522D1AD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176" y="1350963"/>
                        <a:ext cx="2182813"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9" name="Object 1726">
            <a:extLst>
              <a:ext uri="{FF2B5EF4-FFF2-40B4-BE49-F238E27FC236}">
                <a16:creationId xmlns:a16="http://schemas.microsoft.com/office/drawing/2014/main" id="{CDE49088-94BE-0C1C-1A86-86B82AFD0240}"/>
              </a:ext>
            </a:extLst>
          </p:cNvPr>
          <p:cNvGraphicFramePr>
            <a:graphicFrameLocks noChangeAspect="1"/>
          </p:cNvGraphicFramePr>
          <p:nvPr/>
        </p:nvGraphicFramePr>
        <p:xfrm>
          <a:off x="3465514" y="2338389"/>
          <a:ext cx="5418137" cy="466725"/>
        </p:xfrm>
        <a:graphic>
          <a:graphicData uri="http://schemas.openxmlformats.org/presentationml/2006/ole">
            <mc:AlternateContent xmlns:mc="http://schemas.openxmlformats.org/markup-compatibility/2006">
              <mc:Choice xmlns:v="urn:schemas-microsoft-com:vml" Requires="v">
                <p:oleObj name="Formula" r:id="rId5" imgW="2648520" imgH="227880" progId="">
                  <p:embed/>
                </p:oleObj>
              </mc:Choice>
              <mc:Fallback>
                <p:oleObj name="Formula" r:id="rId5" imgW="2648520" imgH="227880" progId="">
                  <p:embed/>
                  <p:pic>
                    <p:nvPicPr>
                      <p:cNvPr id="4099" name="Object 1726">
                        <a:extLst>
                          <a:ext uri="{FF2B5EF4-FFF2-40B4-BE49-F238E27FC236}">
                            <a16:creationId xmlns:a16="http://schemas.microsoft.com/office/drawing/2014/main" id="{CDE49088-94BE-0C1C-1A86-86B82AFD0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5514" y="2338389"/>
                        <a:ext cx="54181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0" name="Object 1727">
            <a:extLst>
              <a:ext uri="{FF2B5EF4-FFF2-40B4-BE49-F238E27FC236}">
                <a16:creationId xmlns:a16="http://schemas.microsoft.com/office/drawing/2014/main" id="{79DF13B3-7649-5563-6BAC-CD5E415E4F85}"/>
              </a:ext>
            </a:extLst>
          </p:cNvPr>
          <p:cNvGraphicFramePr>
            <a:graphicFrameLocks noChangeAspect="1"/>
          </p:cNvGraphicFramePr>
          <p:nvPr/>
        </p:nvGraphicFramePr>
        <p:xfrm>
          <a:off x="3784601" y="3402014"/>
          <a:ext cx="4779963" cy="396875"/>
        </p:xfrm>
        <a:graphic>
          <a:graphicData uri="http://schemas.openxmlformats.org/presentationml/2006/ole">
            <mc:AlternateContent xmlns:mc="http://schemas.openxmlformats.org/markup-compatibility/2006">
              <mc:Choice xmlns:v="urn:schemas-microsoft-com:vml" Requires="v">
                <p:oleObj name="Formula" r:id="rId7" imgW="2295360" imgH="190080" progId="">
                  <p:embed/>
                </p:oleObj>
              </mc:Choice>
              <mc:Fallback>
                <p:oleObj name="Formula" r:id="rId7" imgW="2295360" imgH="190080" progId="">
                  <p:embed/>
                  <p:pic>
                    <p:nvPicPr>
                      <p:cNvPr id="4100" name="Object 1727">
                        <a:extLst>
                          <a:ext uri="{FF2B5EF4-FFF2-40B4-BE49-F238E27FC236}">
                            <a16:creationId xmlns:a16="http://schemas.microsoft.com/office/drawing/2014/main" id="{79DF13B3-7649-5563-6BAC-CD5E415E4F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601" y="3402014"/>
                        <a:ext cx="4779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1" name="Object 1728">
            <a:extLst>
              <a:ext uri="{FF2B5EF4-FFF2-40B4-BE49-F238E27FC236}">
                <a16:creationId xmlns:a16="http://schemas.microsoft.com/office/drawing/2014/main" id="{6F354068-244B-50FB-DC43-1E58B1A69674}"/>
              </a:ext>
            </a:extLst>
          </p:cNvPr>
          <p:cNvGraphicFramePr>
            <a:graphicFrameLocks noChangeAspect="1"/>
          </p:cNvGraphicFramePr>
          <p:nvPr/>
        </p:nvGraphicFramePr>
        <p:xfrm>
          <a:off x="3702051" y="4259264"/>
          <a:ext cx="4945063" cy="407987"/>
        </p:xfrm>
        <a:graphic>
          <a:graphicData uri="http://schemas.openxmlformats.org/presentationml/2006/ole">
            <mc:AlternateContent xmlns:mc="http://schemas.openxmlformats.org/markup-compatibility/2006">
              <mc:Choice xmlns:v="urn:schemas-microsoft-com:vml" Requires="v">
                <p:oleObj name="Formula" r:id="rId9" imgW="2309400" imgH="190800" progId="">
                  <p:embed/>
                </p:oleObj>
              </mc:Choice>
              <mc:Fallback>
                <p:oleObj name="Formula" r:id="rId9" imgW="2309400" imgH="190800" progId="">
                  <p:embed/>
                  <p:pic>
                    <p:nvPicPr>
                      <p:cNvPr id="4101" name="Object 1728">
                        <a:extLst>
                          <a:ext uri="{FF2B5EF4-FFF2-40B4-BE49-F238E27FC236}">
                            <a16:creationId xmlns:a16="http://schemas.microsoft.com/office/drawing/2014/main" id="{6F354068-244B-50FB-DC43-1E58B1A696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2051" y="4259264"/>
                        <a:ext cx="494506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2" name="Object 1729">
            <a:extLst>
              <a:ext uri="{FF2B5EF4-FFF2-40B4-BE49-F238E27FC236}">
                <a16:creationId xmlns:a16="http://schemas.microsoft.com/office/drawing/2014/main" id="{6A5D5049-B8B7-F7C7-996D-129FBA4ADB36}"/>
              </a:ext>
            </a:extLst>
          </p:cNvPr>
          <p:cNvGraphicFramePr>
            <a:graphicFrameLocks noChangeAspect="1"/>
          </p:cNvGraphicFramePr>
          <p:nvPr/>
        </p:nvGraphicFramePr>
        <p:xfrm>
          <a:off x="4679950" y="5327650"/>
          <a:ext cx="2825750" cy="365125"/>
        </p:xfrm>
        <a:graphic>
          <a:graphicData uri="http://schemas.openxmlformats.org/presentationml/2006/ole">
            <mc:AlternateContent xmlns:mc="http://schemas.openxmlformats.org/markup-compatibility/2006">
              <mc:Choice xmlns:v="urn:schemas-microsoft-com:vml" Requires="v">
                <p:oleObj name="Formula" r:id="rId11" imgW="1381320" imgH="177840" progId="">
                  <p:embed/>
                </p:oleObj>
              </mc:Choice>
              <mc:Fallback>
                <p:oleObj name="Formula" r:id="rId11" imgW="1381320" imgH="177840" progId="">
                  <p:embed/>
                  <p:pic>
                    <p:nvPicPr>
                      <p:cNvPr id="4102" name="Object 1729">
                        <a:extLst>
                          <a:ext uri="{FF2B5EF4-FFF2-40B4-BE49-F238E27FC236}">
                            <a16:creationId xmlns:a16="http://schemas.microsoft.com/office/drawing/2014/main" id="{6A5D5049-B8B7-F7C7-996D-129FBA4ADB3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9950" y="5327650"/>
                        <a:ext cx="28257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3" name="Object 1730">
            <a:extLst>
              <a:ext uri="{FF2B5EF4-FFF2-40B4-BE49-F238E27FC236}">
                <a16:creationId xmlns:a16="http://schemas.microsoft.com/office/drawing/2014/main" id="{3D3F4D14-F022-9E33-E020-857BB28854E2}"/>
              </a:ext>
            </a:extLst>
          </p:cNvPr>
          <p:cNvGraphicFramePr>
            <a:graphicFrameLocks noChangeAspect="1"/>
          </p:cNvGraphicFramePr>
          <p:nvPr/>
        </p:nvGraphicFramePr>
        <p:xfrm>
          <a:off x="2525714" y="1792288"/>
          <a:ext cx="187325" cy="252412"/>
        </p:xfrm>
        <a:graphic>
          <a:graphicData uri="http://schemas.openxmlformats.org/presentationml/2006/ole">
            <mc:AlternateContent xmlns:mc="http://schemas.openxmlformats.org/markup-compatibility/2006">
              <mc:Choice xmlns:v="urn:schemas-microsoft-com:vml" Requires="v">
                <p:oleObj name="Formula" r:id="rId13" imgW="118080" imgH="158760" progId="">
                  <p:embed/>
                </p:oleObj>
              </mc:Choice>
              <mc:Fallback>
                <p:oleObj name="Formula" r:id="rId13" imgW="118080" imgH="158760" progId="">
                  <p:embed/>
                  <p:pic>
                    <p:nvPicPr>
                      <p:cNvPr id="4103" name="Object 1730">
                        <a:extLst>
                          <a:ext uri="{FF2B5EF4-FFF2-40B4-BE49-F238E27FC236}">
                            <a16:creationId xmlns:a16="http://schemas.microsoft.com/office/drawing/2014/main" id="{3D3F4D14-F022-9E33-E020-857BB28854E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5714" y="1792288"/>
                        <a:ext cx="1873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4" name="Object 1731">
            <a:extLst>
              <a:ext uri="{FF2B5EF4-FFF2-40B4-BE49-F238E27FC236}">
                <a16:creationId xmlns:a16="http://schemas.microsoft.com/office/drawing/2014/main" id="{59585709-EF07-59C9-E64F-78415DF56BBC}"/>
              </a:ext>
            </a:extLst>
          </p:cNvPr>
          <p:cNvGraphicFramePr>
            <a:graphicFrameLocks noChangeAspect="1"/>
          </p:cNvGraphicFramePr>
          <p:nvPr/>
        </p:nvGraphicFramePr>
        <p:xfrm>
          <a:off x="2436814" y="3081338"/>
          <a:ext cx="187325" cy="252412"/>
        </p:xfrm>
        <a:graphic>
          <a:graphicData uri="http://schemas.openxmlformats.org/presentationml/2006/ole">
            <mc:AlternateContent xmlns:mc="http://schemas.openxmlformats.org/markup-compatibility/2006">
              <mc:Choice xmlns:v="urn:schemas-microsoft-com:vml" Requires="v">
                <p:oleObj name="Formula" r:id="rId15" imgW="118080" imgH="158760" progId="">
                  <p:embed/>
                </p:oleObj>
              </mc:Choice>
              <mc:Fallback>
                <p:oleObj name="Formula" r:id="rId15" imgW="118080" imgH="158760" progId="">
                  <p:embed/>
                  <p:pic>
                    <p:nvPicPr>
                      <p:cNvPr id="4104" name="Object 1731">
                        <a:extLst>
                          <a:ext uri="{FF2B5EF4-FFF2-40B4-BE49-F238E27FC236}">
                            <a16:creationId xmlns:a16="http://schemas.microsoft.com/office/drawing/2014/main" id="{59585709-EF07-59C9-E64F-78415DF56B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6814" y="3081338"/>
                        <a:ext cx="1873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5" name="Object 1732">
            <a:extLst>
              <a:ext uri="{FF2B5EF4-FFF2-40B4-BE49-F238E27FC236}">
                <a16:creationId xmlns:a16="http://schemas.microsoft.com/office/drawing/2014/main" id="{D417F1E3-B67B-AF44-A933-4596CD5AFE84}"/>
              </a:ext>
            </a:extLst>
          </p:cNvPr>
          <p:cNvGraphicFramePr>
            <a:graphicFrameLocks noChangeAspect="1"/>
          </p:cNvGraphicFramePr>
          <p:nvPr/>
        </p:nvGraphicFramePr>
        <p:xfrm>
          <a:off x="2436813" y="3929064"/>
          <a:ext cx="227012" cy="249237"/>
        </p:xfrm>
        <a:graphic>
          <a:graphicData uri="http://schemas.openxmlformats.org/presentationml/2006/ole">
            <mc:AlternateContent xmlns:mc="http://schemas.openxmlformats.org/markup-compatibility/2006">
              <mc:Choice xmlns:v="urn:schemas-microsoft-com:vml" Requires="v">
                <p:oleObj name="Formula" r:id="rId16" imgW="143280" imgH="157320" progId="">
                  <p:embed/>
                </p:oleObj>
              </mc:Choice>
              <mc:Fallback>
                <p:oleObj name="Formula" r:id="rId16" imgW="143280" imgH="157320" progId="">
                  <p:embed/>
                  <p:pic>
                    <p:nvPicPr>
                      <p:cNvPr id="4105" name="Object 1732">
                        <a:extLst>
                          <a:ext uri="{FF2B5EF4-FFF2-40B4-BE49-F238E27FC236}">
                            <a16:creationId xmlns:a16="http://schemas.microsoft.com/office/drawing/2014/main" id="{D417F1E3-B67B-AF44-A933-4596CD5AFE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36813" y="3929064"/>
                        <a:ext cx="227012"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6" name="Object 1733">
            <a:extLst>
              <a:ext uri="{FF2B5EF4-FFF2-40B4-BE49-F238E27FC236}">
                <a16:creationId xmlns:a16="http://schemas.microsoft.com/office/drawing/2014/main" id="{1B13A92A-7791-DC34-E650-4DAFA7B52DB2}"/>
              </a:ext>
            </a:extLst>
          </p:cNvPr>
          <p:cNvGraphicFramePr>
            <a:graphicFrameLocks noChangeAspect="1"/>
          </p:cNvGraphicFramePr>
          <p:nvPr/>
        </p:nvGraphicFramePr>
        <p:xfrm>
          <a:off x="2436813" y="4811714"/>
          <a:ext cx="227012" cy="249237"/>
        </p:xfrm>
        <a:graphic>
          <a:graphicData uri="http://schemas.openxmlformats.org/presentationml/2006/ole">
            <mc:AlternateContent xmlns:mc="http://schemas.openxmlformats.org/markup-compatibility/2006">
              <mc:Choice xmlns:v="urn:schemas-microsoft-com:vml" Requires="v">
                <p:oleObj name="Formula" r:id="rId18" imgW="143280" imgH="157320" progId="">
                  <p:embed/>
                </p:oleObj>
              </mc:Choice>
              <mc:Fallback>
                <p:oleObj name="Formula" r:id="rId18" imgW="143280" imgH="157320" progId="">
                  <p:embed/>
                  <p:pic>
                    <p:nvPicPr>
                      <p:cNvPr id="4106" name="Object 1733">
                        <a:extLst>
                          <a:ext uri="{FF2B5EF4-FFF2-40B4-BE49-F238E27FC236}">
                            <a16:creationId xmlns:a16="http://schemas.microsoft.com/office/drawing/2014/main" id="{1B13A92A-7791-DC34-E650-4DAFA7B52D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36813" y="4811714"/>
                        <a:ext cx="227012"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7" name="Object 1734">
            <a:extLst>
              <a:ext uri="{FF2B5EF4-FFF2-40B4-BE49-F238E27FC236}">
                <a16:creationId xmlns:a16="http://schemas.microsoft.com/office/drawing/2014/main" id="{51250F64-EB37-27DD-F075-AC7E249C8F25}"/>
              </a:ext>
            </a:extLst>
          </p:cNvPr>
          <p:cNvGraphicFramePr>
            <a:graphicFrameLocks noChangeAspect="1"/>
          </p:cNvGraphicFramePr>
          <p:nvPr/>
        </p:nvGraphicFramePr>
        <p:xfrm>
          <a:off x="3273425" y="3919539"/>
          <a:ext cx="241300" cy="269875"/>
        </p:xfrm>
        <a:graphic>
          <a:graphicData uri="http://schemas.openxmlformats.org/presentationml/2006/ole">
            <mc:AlternateContent xmlns:mc="http://schemas.openxmlformats.org/markup-compatibility/2006">
              <mc:Choice xmlns:v="urn:schemas-microsoft-com:vml" Requires="v">
                <p:oleObj name="Formula" r:id="rId19" imgW="153000" imgH="169920" progId="">
                  <p:embed/>
                </p:oleObj>
              </mc:Choice>
              <mc:Fallback>
                <p:oleObj name="Formula" r:id="rId19" imgW="153000" imgH="169920" progId="">
                  <p:embed/>
                  <p:pic>
                    <p:nvPicPr>
                      <p:cNvPr id="4107" name="Object 1734">
                        <a:extLst>
                          <a:ext uri="{FF2B5EF4-FFF2-40B4-BE49-F238E27FC236}">
                            <a16:creationId xmlns:a16="http://schemas.microsoft.com/office/drawing/2014/main" id="{51250F64-EB37-27DD-F075-AC7E249C8F2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73425" y="3919539"/>
                        <a:ext cx="2413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8" name="Object 1735">
            <a:extLst>
              <a:ext uri="{FF2B5EF4-FFF2-40B4-BE49-F238E27FC236}">
                <a16:creationId xmlns:a16="http://schemas.microsoft.com/office/drawing/2014/main" id="{397C7E73-5AC7-F5B6-21A2-7990A75E74BD}"/>
              </a:ext>
            </a:extLst>
          </p:cNvPr>
          <p:cNvGraphicFramePr>
            <a:graphicFrameLocks noChangeAspect="1"/>
          </p:cNvGraphicFramePr>
          <p:nvPr/>
        </p:nvGraphicFramePr>
        <p:xfrm>
          <a:off x="3317875" y="4791076"/>
          <a:ext cx="241300" cy="269875"/>
        </p:xfrm>
        <a:graphic>
          <a:graphicData uri="http://schemas.openxmlformats.org/presentationml/2006/ole">
            <mc:AlternateContent xmlns:mc="http://schemas.openxmlformats.org/markup-compatibility/2006">
              <mc:Choice xmlns:v="urn:schemas-microsoft-com:vml" Requires="v">
                <p:oleObj name="Formula" r:id="rId21" imgW="153000" imgH="169920" progId="">
                  <p:embed/>
                </p:oleObj>
              </mc:Choice>
              <mc:Fallback>
                <p:oleObj name="Formula" r:id="rId21" imgW="153000" imgH="169920" progId="">
                  <p:embed/>
                  <p:pic>
                    <p:nvPicPr>
                      <p:cNvPr id="4108" name="Object 1735">
                        <a:extLst>
                          <a:ext uri="{FF2B5EF4-FFF2-40B4-BE49-F238E27FC236}">
                            <a16:creationId xmlns:a16="http://schemas.microsoft.com/office/drawing/2014/main" id="{397C7E73-5AC7-F5B6-21A2-7990A75E74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17875" y="4791076"/>
                        <a:ext cx="2413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8174AA-070B-FDAC-C2EC-D86E51384167}"/>
              </a:ext>
            </a:extLst>
          </p:cNvPr>
          <p:cNvSpPr>
            <a:spLocks noGrp="1"/>
          </p:cNvSpPr>
          <p:nvPr>
            <p:ph type="title"/>
          </p:nvPr>
        </p:nvSpPr>
        <p:spPr>
          <a:xfrm>
            <a:off x="1784350" y="42864"/>
            <a:ext cx="7886700" cy="777875"/>
          </a:xfrm>
        </p:spPr>
        <p:txBody>
          <a:bodyPr/>
          <a:lstStyle/>
          <a:p>
            <a:pPr fontAlgn="auto">
              <a:spcAft>
                <a:spcPts val="0"/>
              </a:spcAft>
              <a:defRPr/>
            </a:pPr>
            <a:r>
              <a:rPr lang="zh-CN" altLang="en-US" dirty="0"/>
              <a:t>性能度量 </a:t>
            </a:r>
            <a:r>
              <a:rPr lang="en-US" altLang="zh-CN" dirty="0"/>
              <a:t>– </a:t>
            </a:r>
            <a:r>
              <a:rPr lang="zh-CN" altLang="en-US" dirty="0"/>
              <a:t>内部指标</a:t>
            </a:r>
          </a:p>
        </p:txBody>
      </p:sp>
      <p:sp>
        <p:nvSpPr>
          <p:cNvPr id="5125" name="内容占位符 4">
            <a:extLst>
              <a:ext uri="{FF2B5EF4-FFF2-40B4-BE49-F238E27FC236}">
                <a16:creationId xmlns:a16="http://schemas.microsoft.com/office/drawing/2014/main" id="{B37A6BF2-04D1-2A1B-DF0E-8915CA595AB8}"/>
              </a:ext>
            </a:extLst>
          </p:cNvPr>
          <p:cNvSpPr>
            <a:spLocks noGrp="1"/>
          </p:cNvSpPr>
          <p:nvPr>
            <p:ph idx="1"/>
          </p:nvPr>
        </p:nvSpPr>
        <p:spPr>
          <a:xfrm>
            <a:off x="1784350" y="1266826"/>
            <a:ext cx="8616950" cy="4740275"/>
          </a:xfrm>
        </p:spPr>
        <p:txBody>
          <a:bodyPr/>
          <a:lstStyle/>
          <a:p>
            <a:pPr indent="-358775"/>
            <a:r>
              <a:rPr lang="en-US" altLang="zh-CN"/>
              <a:t>DB</a:t>
            </a:r>
            <a:r>
              <a:t>指数（</a:t>
            </a:r>
            <a:r>
              <a:rPr lang="en-US" altLang="zh-CN"/>
              <a:t>Davies-Bouldin Index, DBI</a:t>
            </a:r>
            <a:r>
              <a:t>）</a:t>
            </a:r>
            <a:endParaRPr lang="en-US"/>
          </a:p>
          <a:p>
            <a:pPr indent="-358775"/>
            <a:endParaRPr lang="en-US" altLang="zh-CN"/>
          </a:p>
          <a:p>
            <a:pPr indent="-358775"/>
            <a:endParaRPr lang="en-US" altLang="zh-CN"/>
          </a:p>
          <a:p>
            <a:pPr indent="-358775"/>
            <a:endParaRPr lang="en-US" altLang="zh-CN"/>
          </a:p>
          <a:p>
            <a:pPr indent="-358775"/>
            <a:endParaRPr lang="en-US" altLang="zh-CN"/>
          </a:p>
          <a:p>
            <a:pPr indent="-358775"/>
            <a:r>
              <a:rPr lang="en-US" altLang="zh-CN"/>
              <a:t>Dunn</a:t>
            </a:r>
            <a:r>
              <a:t>指数（</a:t>
            </a:r>
            <a:r>
              <a:rPr lang="en-US"/>
              <a:t>Dunn Index, DI</a:t>
            </a:r>
            <a:r>
              <a:t>）</a:t>
            </a:r>
            <a:endParaRPr lang="en-US" altLang="zh-CN"/>
          </a:p>
        </p:txBody>
      </p:sp>
      <p:grpSp>
        <p:nvGrpSpPr>
          <p:cNvPr id="8" name="组合 7">
            <a:extLst>
              <a:ext uri="{FF2B5EF4-FFF2-40B4-BE49-F238E27FC236}">
                <a16:creationId xmlns:a16="http://schemas.microsoft.com/office/drawing/2014/main" id="{9C791D53-C147-4FBE-DDAB-9B4D92C0390A}"/>
              </a:ext>
            </a:extLst>
          </p:cNvPr>
          <p:cNvGrpSpPr>
            <a:grpSpLocks/>
          </p:cNvGrpSpPr>
          <p:nvPr/>
        </p:nvGrpSpPr>
        <p:grpSpPr bwMode="auto">
          <a:xfrm>
            <a:off x="8743949" y="2130623"/>
            <a:ext cx="1854201" cy="2900946"/>
            <a:chOff x="7198449" y="2237080"/>
            <a:chExt cx="1666151" cy="2634089"/>
          </a:xfrm>
        </p:grpSpPr>
        <p:sp>
          <p:nvSpPr>
            <p:cNvPr id="5127" name="TextBox 5">
              <a:extLst>
                <a:ext uri="{FF2B5EF4-FFF2-40B4-BE49-F238E27FC236}">
                  <a16:creationId xmlns:a16="http://schemas.microsoft.com/office/drawing/2014/main" id="{3000D137-48D2-F02C-E3E8-83B3A7511463}"/>
                </a:ext>
              </a:extLst>
            </p:cNvPr>
            <p:cNvSpPr txBox="1">
              <a:spLocks noChangeArrowheads="1"/>
            </p:cNvSpPr>
            <p:nvPr/>
          </p:nvSpPr>
          <p:spPr bwMode="auto">
            <a:xfrm>
              <a:off x="7198449" y="2237080"/>
              <a:ext cx="1666151" cy="53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eaLnBrk="1" hangingPunct="1"/>
              <a:r>
                <a:rPr lang="zh-CN" altLang="en-US" sz="3200">
                  <a:solidFill>
                    <a:srgbClr val="C00000"/>
                  </a:solidFill>
                  <a:cs typeface="+mn-cs"/>
                </a:rPr>
                <a:t>越小越好</a:t>
              </a:r>
              <a:r>
                <a:rPr lang="en-US" altLang="zh-CN" sz="3200">
                  <a:solidFill>
                    <a:srgbClr val="C00000"/>
                  </a:solidFill>
                  <a:cs typeface="+mn-cs"/>
                </a:rPr>
                <a:t>.</a:t>
              </a:r>
              <a:endParaRPr lang="zh-CN" altLang="en-US" sz="3200">
                <a:solidFill>
                  <a:srgbClr val="C00000"/>
                </a:solidFill>
                <a:cs typeface="+mn-cs"/>
              </a:endParaRPr>
            </a:p>
          </p:txBody>
        </p:sp>
        <p:sp>
          <p:nvSpPr>
            <p:cNvPr id="5128" name="TextBox 6">
              <a:extLst>
                <a:ext uri="{FF2B5EF4-FFF2-40B4-BE49-F238E27FC236}">
                  <a16:creationId xmlns:a16="http://schemas.microsoft.com/office/drawing/2014/main" id="{642C8FC5-EBB6-0D45-E86B-EDD66880597B}"/>
                </a:ext>
              </a:extLst>
            </p:cNvPr>
            <p:cNvSpPr txBox="1">
              <a:spLocks noChangeArrowheads="1"/>
            </p:cNvSpPr>
            <p:nvPr/>
          </p:nvSpPr>
          <p:spPr bwMode="auto">
            <a:xfrm>
              <a:off x="7198449" y="4396080"/>
              <a:ext cx="1666151" cy="475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eaLnBrk="1" hangingPunct="1"/>
              <a:r>
                <a:rPr lang="zh-CN" altLang="en-US" sz="2800">
                  <a:solidFill>
                    <a:srgbClr val="C00000"/>
                  </a:solidFill>
                  <a:cs typeface="+mn-cs"/>
                </a:rPr>
                <a:t>越大越好</a:t>
              </a:r>
              <a:r>
                <a:rPr lang="en-US" altLang="zh-CN" sz="2800">
                  <a:solidFill>
                    <a:srgbClr val="C00000"/>
                  </a:solidFill>
                  <a:cs typeface="+mn-cs"/>
                </a:rPr>
                <a:t>.</a:t>
              </a:r>
              <a:endParaRPr lang="zh-CN" altLang="en-US" sz="2800">
                <a:solidFill>
                  <a:srgbClr val="C00000"/>
                </a:solidFill>
                <a:cs typeface="+mn-cs"/>
              </a:endParaRPr>
            </a:p>
          </p:txBody>
        </p:sp>
      </p:grpSp>
      <p:graphicFrame>
        <p:nvGraphicFramePr>
          <p:cNvPr id="5122" name="Object 940">
            <a:extLst>
              <a:ext uri="{FF2B5EF4-FFF2-40B4-BE49-F238E27FC236}">
                <a16:creationId xmlns:a16="http://schemas.microsoft.com/office/drawing/2014/main" id="{C6FDFF84-6A6C-F6DB-4ABE-169409E8957D}"/>
              </a:ext>
            </a:extLst>
          </p:cNvPr>
          <p:cNvGraphicFramePr>
            <a:graphicFrameLocks noChangeAspect="1"/>
          </p:cNvGraphicFramePr>
          <p:nvPr>
            <p:extLst>
              <p:ext uri="{D42A27DB-BD31-4B8C-83A1-F6EECF244321}">
                <p14:modId xmlns:p14="http://schemas.microsoft.com/office/powerpoint/2010/main" val="3656379094"/>
              </p:ext>
            </p:extLst>
          </p:nvPr>
        </p:nvGraphicFramePr>
        <p:xfrm>
          <a:off x="2311477" y="1981201"/>
          <a:ext cx="5383138" cy="949326"/>
        </p:xfrm>
        <a:graphic>
          <a:graphicData uri="http://schemas.openxmlformats.org/presentationml/2006/ole">
            <mc:AlternateContent xmlns:mc="http://schemas.openxmlformats.org/markup-compatibility/2006">
              <mc:Choice xmlns:v="urn:schemas-microsoft-com:vml" Requires="v">
                <p:oleObj name="Formula" r:id="rId2" imgW="2627640" imgH="462960" progId="">
                  <p:embed/>
                </p:oleObj>
              </mc:Choice>
              <mc:Fallback>
                <p:oleObj name="Formula" r:id="rId2" imgW="2627640" imgH="462960" progId="">
                  <p:embed/>
                  <p:pic>
                    <p:nvPicPr>
                      <p:cNvPr id="5122" name="Object 940">
                        <a:extLst>
                          <a:ext uri="{FF2B5EF4-FFF2-40B4-BE49-F238E27FC236}">
                            <a16:creationId xmlns:a16="http://schemas.microsoft.com/office/drawing/2014/main" id="{C6FDFF84-6A6C-F6DB-4ABE-169409E89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77" y="1981201"/>
                        <a:ext cx="5383138" cy="949326"/>
                      </a:xfrm>
                      <a:prstGeom prst="rect">
                        <a:avLst/>
                      </a:prstGeom>
                      <a:noFill/>
                      <a:ln>
                        <a:noFill/>
                      </a:ln>
                    </p:spPr>
                  </p:pic>
                </p:oleObj>
              </mc:Fallback>
            </mc:AlternateContent>
          </a:graphicData>
        </a:graphic>
      </p:graphicFrame>
      <p:graphicFrame>
        <p:nvGraphicFramePr>
          <p:cNvPr id="5123" name="Object 941">
            <a:extLst>
              <a:ext uri="{FF2B5EF4-FFF2-40B4-BE49-F238E27FC236}">
                <a16:creationId xmlns:a16="http://schemas.microsoft.com/office/drawing/2014/main" id="{BDA7BC05-6A50-F4E8-3882-A7175A04F6E9}"/>
              </a:ext>
            </a:extLst>
          </p:cNvPr>
          <p:cNvGraphicFramePr>
            <a:graphicFrameLocks noChangeAspect="1"/>
          </p:cNvGraphicFramePr>
          <p:nvPr>
            <p:extLst>
              <p:ext uri="{D42A27DB-BD31-4B8C-83A1-F6EECF244321}">
                <p14:modId xmlns:p14="http://schemas.microsoft.com/office/powerpoint/2010/main" val="752175710"/>
              </p:ext>
            </p:extLst>
          </p:nvPr>
        </p:nvGraphicFramePr>
        <p:xfrm>
          <a:off x="1803399" y="4106306"/>
          <a:ext cx="6642687" cy="949326"/>
        </p:xfrm>
        <a:graphic>
          <a:graphicData uri="http://schemas.openxmlformats.org/presentationml/2006/ole">
            <mc:AlternateContent xmlns:mc="http://schemas.openxmlformats.org/markup-compatibility/2006">
              <mc:Choice xmlns:v="urn:schemas-microsoft-com:vml" Requires="v">
                <p:oleObj name="Formula" r:id="rId4" imgW="2705760" imgH="386280" progId="">
                  <p:embed/>
                </p:oleObj>
              </mc:Choice>
              <mc:Fallback>
                <p:oleObj name="Formula" r:id="rId4" imgW="2705760" imgH="386280" progId="">
                  <p:embed/>
                  <p:pic>
                    <p:nvPicPr>
                      <p:cNvPr id="5123" name="Object 941">
                        <a:extLst>
                          <a:ext uri="{FF2B5EF4-FFF2-40B4-BE49-F238E27FC236}">
                            <a16:creationId xmlns:a16="http://schemas.microsoft.com/office/drawing/2014/main" id="{BDA7BC05-6A50-F4E8-3882-A7175A04F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3399" y="4106306"/>
                        <a:ext cx="6642687" cy="949326"/>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本章总结</a:t>
            </a:r>
          </a:p>
        </p:txBody>
      </p:sp>
      <p:sp>
        <p:nvSpPr>
          <p:cNvPr id="3" name="内容占位符 2"/>
          <p:cNvSpPr>
            <a:spLocks noGrp="1"/>
          </p:cNvSpPr>
          <p:nvPr>
            <p:ph idx="1"/>
          </p:nvPr>
        </p:nvSpPr>
        <p:spPr>
          <a:xfrm>
            <a:off x="609600" y="1308100"/>
            <a:ext cx="11092815" cy="4817745"/>
          </a:xfrm>
        </p:spPr>
        <p:txBody>
          <a:bodyPr/>
          <a:lstStyle/>
          <a:p>
            <a:r>
              <a:rPr lang="en-US" altLang="zh-CN" b="0"/>
              <a:t>1</a:t>
            </a:r>
            <a:r>
              <a:rPr lang="zh-CN" altLang="en-US" b="0"/>
              <a:t>、聚类算法是一种无监督的学习算法，它与监督学习的分类和回归算法的主要不同点在于它不需要样本携带标签。</a:t>
            </a:r>
          </a:p>
          <a:p>
            <a:r>
              <a:rPr lang="en-US" altLang="zh-CN" b="0"/>
              <a:t>2</a:t>
            </a:r>
            <a:r>
              <a:rPr lang="zh-CN" altLang="en-US" b="0"/>
              <a:t>、常用的聚类算法有两种，分别是</a:t>
            </a:r>
            <a:r>
              <a:rPr lang="en-US" altLang="zh-CN" b="0"/>
              <a:t>K</a:t>
            </a:r>
            <a:r>
              <a:rPr lang="zh-CN" altLang="en-US" b="0"/>
              <a:t>均值算法和</a:t>
            </a:r>
            <a:r>
              <a:rPr lang="en-US" altLang="zh-CN" b="0"/>
              <a:t>DBSCAN</a:t>
            </a:r>
            <a:r>
              <a:rPr lang="zh-CN" altLang="en-US" b="0"/>
              <a:t>算法。</a:t>
            </a:r>
          </a:p>
          <a:p>
            <a:r>
              <a:rPr lang="en-US" altLang="zh-CN" b="0"/>
              <a:t>3</a:t>
            </a:r>
            <a:r>
              <a:rPr lang="zh-CN" altLang="en-US" b="0"/>
              <a:t>、</a:t>
            </a:r>
            <a:r>
              <a:rPr lang="en-US" altLang="zh-CN" b="0"/>
              <a:t>K</a:t>
            </a:r>
            <a:r>
              <a:rPr lang="zh-CN" altLang="en-US" b="0"/>
              <a:t>均值算法是一种迭代求解的算法，它接受一个未标记的数据集，并将每个数据样本聚集到其最近距离均值的类中。</a:t>
            </a:r>
          </a:p>
          <a:p>
            <a:r>
              <a:rPr lang="en-US" altLang="zh-CN" b="0"/>
              <a:t>4</a:t>
            </a:r>
            <a:r>
              <a:rPr lang="zh-CN" altLang="en-US" b="0"/>
              <a:t>、</a:t>
            </a:r>
            <a:r>
              <a:rPr lang="en-US" altLang="zh-CN" b="0"/>
              <a:t>DBSCAN</a:t>
            </a:r>
            <a:r>
              <a:rPr lang="zh-CN" altLang="en-US" b="0"/>
              <a:t>算法是一种典型的基于密度的聚类算法，它采用空间索引技术来搜索对象的邻域，把所有密度可达的对象组成一个簇。</a:t>
            </a:r>
          </a:p>
          <a:p>
            <a:endParaRPr lang="zh-CN" altLang="en-US" b="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9518680" cy="637540"/>
          </a:xfrm>
        </p:spPr>
        <p:txBody>
          <a:bodyPr/>
          <a:lstStyle/>
          <a:p>
            <a:r>
              <a:rPr lang="zh-CN" altLang="en-US" sz="4400"/>
              <a:t>本章总结</a:t>
            </a:r>
          </a:p>
        </p:txBody>
      </p:sp>
      <p:sp>
        <p:nvSpPr>
          <p:cNvPr id="3" name="内容占位符 2"/>
          <p:cNvSpPr>
            <a:spLocks noGrp="1"/>
          </p:cNvSpPr>
          <p:nvPr>
            <p:ph idx="1"/>
          </p:nvPr>
        </p:nvSpPr>
        <p:spPr>
          <a:xfrm>
            <a:off x="609600" y="1308100"/>
            <a:ext cx="11173460" cy="4817745"/>
          </a:xfrm>
        </p:spPr>
        <p:txBody>
          <a:bodyPr/>
          <a:lstStyle/>
          <a:p>
            <a:r>
              <a:rPr lang="en-US" altLang="zh-CN" b="0"/>
              <a:t>5</a:t>
            </a:r>
            <a:r>
              <a:rPr lang="zh-CN" altLang="en-US" b="0"/>
              <a:t>、</a:t>
            </a:r>
            <a:r>
              <a:rPr lang="en-US" altLang="zh-CN" b="0"/>
              <a:t>K</a:t>
            </a:r>
            <a:r>
              <a:rPr lang="zh-CN" altLang="en-US" b="0"/>
              <a:t>均值算法和</a:t>
            </a:r>
            <a:r>
              <a:rPr lang="en-US" altLang="zh-CN" b="0"/>
              <a:t>DBSACAN</a:t>
            </a:r>
            <a:r>
              <a:rPr lang="zh-CN" altLang="en-US" b="0"/>
              <a:t>算法的不同之处在于：</a:t>
            </a:r>
            <a:r>
              <a:rPr lang="en-US" altLang="zh-CN" b="0"/>
              <a:t>K</a:t>
            </a:r>
            <a:r>
              <a:rPr lang="zh-CN" altLang="en-US" b="0"/>
              <a:t>均值算法基于距离聚类，而</a:t>
            </a:r>
            <a:r>
              <a:rPr lang="en-US" altLang="zh-CN" b="0"/>
              <a:t>DBSCAN</a:t>
            </a:r>
            <a:r>
              <a:rPr lang="zh-CN" altLang="en-US" b="0"/>
              <a:t>算法基于密度聚类；</a:t>
            </a:r>
            <a:r>
              <a:rPr lang="en-US" altLang="zh-CN" b="0"/>
              <a:t>K</a:t>
            </a:r>
            <a:r>
              <a:rPr lang="zh-CN" altLang="en-US" b="0"/>
              <a:t>均值算法需要再开始时就指定聚类的数量，而</a:t>
            </a:r>
            <a:r>
              <a:rPr lang="en-US" altLang="zh-CN" b="0"/>
              <a:t>DBSCAN</a:t>
            </a:r>
            <a:r>
              <a:rPr lang="zh-CN" altLang="en-US" b="0"/>
              <a:t>算法就不需要。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a:t>无监督学习</a:t>
            </a:r>
            <a:endParaRPr lang="en-US" altLang="zh-CN" sz="4400" b="1"/>
          </a:p>
        </p:txBody>
      </p:sp>
      <p:pic>
        <p:nvPicPr>
          <p:cNvPr id="4" name="图片 3"/>
          <p:cNvPicPr>
            <a:picLocks noChangeAspect="1"/>
          </p:cNvPicPr>
          <p:nvPr/>
        </p:nvPicPr>
        <p:blipFill>
          <a:blip r:embed="rId2"/>
          <a:stretch>
            <a:fillRect/>
          </a:stretch>
        </p:blipFill>
        <p:spPr>
          <a:xfrm>
            <a:off x="564515" y="2717800"/>
            <a:ext cx="854075" cy="683260"/>
          </a:xfrm>
          <a:prstGeom prst="rect">
            <a:avLst/>
          </a:prstGeom>
        </p:spPr>
      </p:pic>
      <p:pic>
        <p:nvPicPr>
          <p:cNvPr id="5" name="图片 4"/>
          <p:cNvPicPr>
            <a:picLocks noChangeAspect="1"/>
          </p:cNvPicPr>
          <p:nvPr/>
        </p:nvPicPr>
        <p:blipFill>
          <a:blip r:embed="rId3"/>
          <a:stretch>
            <a:fillRect/>
          </a:stretch>
        </p:blipFill>
        <p:spPr>
          <a:xfrm>
            <a:off x="857250" y="3401060"/>
            <a:ext cx="907415" cy="841375"/>
          </a:xfrm>
          <a:prstGeom prst="rect">
            <a:avLst/>
          </a:prstGeom>
        </p:spPr>
      </p:pic>
      <p:pic>
        <p:nvPicPr>
          <p:cNvPr id="7" name="图片 6"/>
          <p:cNvPicPr>
            <a:picLocks noChangeAspect="1"/>
          </p:cNvPicPr>
          <p:nvPr/>
        </p:nvPicPr>
        <p:blipFill>
          <a:blip r:embed="rId4"/>
          <a:stretch>
            <a:fillRect/>
          </a:stretch>
        </p:blipFill>
        <p:spPr>
          <a:xfrm>
            <a:off x="2348865" y="2296795"/>
            <a:ext cx="790575" cy="748665"/>
          </a:xfrm>
          <a:prstGeom prst="rect">
            <a:avLst/>
          </a:prstGeom>
        </p:spPr>
      </p:pic>
      <p:pic>
        <p:nvPicPr>
          <p:cNvPr id="8" name="图片 7"/>
          <p:cNvPicPr>
            <a:picLocks noChangeAspect="1"/>
          </p:cNvPicPr>
          <p:nvPr/>
        </p:nvPicPr>
        <p:blipFill>
          <a:blip r:embed="rId5"/>
          <a:stretch>
            <a:fillRect/>
          </a:stretch>
        </p:blipFill>
        <p:spPr>
          <a:xfrm>
            <a:off x="1577340" y="3094355"/>
            <a:ext cx="900430" cy="734695"/>
          </a:xfrm>
          <a:prstGeom prst="rect">
            <a:avLst/>
          </a:prstGeom>
        </p:spPr>
      </p:pic>
      <p:pic>
        <p:nvPicPr>
          <p:cNvPr id="10" name="图片 9"/>
          <p:cNvPicPr>
            <a:picLocks noChangeAspect="1"/>
          </p:cNvPicPr>
          <p:nvPr/>
        </p:nvPicPr>
        <p:blipFill>
          <a:blip r:embed="rId6"/>
          <a:stretch>
            <a:fillRect/>
          </a:stretch>
        </p:blipFill>
        <p:spPr>
          <a:xfrm>
            <a:off x="2593975" y="3155950"/>
            <a:ext cx="882650" cy="793750"/>
          </a:xfrm>
          <a:prstGeom prst="rect">
            <a:avLst/>
          </a:prstGeom>
        </p:spPr>
      </p:pic>
      <p:pic>
        <p:nvPicPr>
          <p:cNvPr id="11" name="图片 10"/>
          <p:cNvPicPr>
            <a:picLocks noChangeAspect="1"/>
          </p:cNvPicPr>
          <p:nvPr/>
        </p:nvPicPr>
        <p:blipFill>
          <a:blip r:embed="rId7"/>
          <a:stretch>
            <a:fillRect/>
          </a:stretch>
        </p:blipFill>
        <p:spPr>
          <a:xfrm>
            <a:off x="1418590" y="2352040"/>
            <a:ext cx="835660" cy="742315"/>
          </a:xfrm>
          <a:prstGeom prst="rect">
            <a:avLst/>
          </a:prstGeom>
        </p:spPr>
      </p:pic>
      <p:pic>
        <p:nvPicPr>
          <p:cNvPr id="9" name="图片 8"/>
          <p:cNvPicPr>
            <a:picLocks noChangeAspect="1"/>
          </p:cNvPicPr>
          <p:nvPr/>
        </p:nvPicPr>
        <p:blipFill>
          <a:blip r:embed="rId8"/>
          <a:stretch>
            <a:fillRect/>
          </a:stretch>
        </p:blipFill>
        <p:spPr>
          <a:xfrm>
            <a:off x="1819275" y="3877945"/>
            <a:ext cx="832485" cy="762000"/>
          </a:xfrm>
          <a:prstGeom prst="rect">
            <a:avLst/>
          </a:prstGeom>
        </p:spPr>
      </p:pic>
      <p:pic>
        <p:nvPicPr>
          <p:cNvPr id="12" name="图片 11"/>
          <p:cNvPicPr>
            <a:picLocks noChangeAspect="1"/>
          </p:cNvPicPr>
          <p:nvPr/>
        </p:nvPicPr>
        <p:blipFill>
          <a:blip r:embed="rId9"/>
          <a:stretch>
            <a:fillRect/>
          </a:stretch>
        </p:blipFill>
        <p:spPr>
          <a:xfrm>
            <a:off x="3319780" y="3877945"/>
            <a:ext cx="864870" cy="789940"/>
          </a:xfrm>
          <a:prstGeom prst="rect">
            <a:avLst/>
          </a:prstGeom>
        </p:spPr>
      </p:pic>
      <p:pic>
        <p:nvPicPr>
          <p:cNvPr id="114" name="图片 113"/>
          <p:cNvPicPr/>
          <p:nvPr/>
        </p:nvPicPr>
        <p:blipFill>
          <a:blip r:embed="rId10"/>
          <a:stretch>
            <a:fillRect/>
          </a:stretch>
        </p:blipFill>
        <p:spPr>
          <a:xfrm>
            <a:off x="2593975" y="4077335"/>
            <a:ext cx="768350" cy="686435"/>
          </a:xfrm>
          <a:prstGeom prst="rect">
            <a:avLst/>
          </a:prstGeom>
          <a:noFill/>
          <a:ln w="9525">
            <a:noFill/>
          </a:ln>
        </p:spPr>
      </p:pic>
      <p:pic>
        <p:nvPicPr>
          <p:cNvPr id="6" name="图片 5"/>
          <p:cNvPicPr>
            <a:picLocks noChangeAspect="1"/>
          </p:cNvPicPr>
          <p:nvPr/>
        </p:nvPicPr>
        <p:blipFill>
          <a:blip r:embed="rId11"/>
          <a:stretch>
            <a:fillRect/>
          </a:stretch>
        </p:blipFill>
        <p:spPr>
          <a:xfrm>
            <a:off x="3319780" y="2415540"/>
            <a:ext cx="840740" cy="742315"/>
          </a:xfrm>
          <a:prstGeom prst="rect">
            <a:avLst/>
          </a:prstGeom>
        </p:spPr>
      </p:pic>
      <p:sp>
        <p:nvSpPr>
          <p:cNvPr id="13" name="右箭头 12"/>
          <p:cNvSpPr/>
          <p:nvPr/>
        </p:nvSpPr>
        <p:spPr>
          <a:xfrm>
            <a:off x="3958590" y="3085465"/>
            <a:ext cx="561975" cy="63563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7"/>
          <a:stretch>
            <a:fillRect/>
          </a:stretch>
        </p:blipFill>
        <p:spPr>
          <a:xfrm>
            <a:off x="7059930" y="2311400"/>
            <a:ext cx="815340" cy="724535"/>
          </a:xfrm>
          <a:prstGeom prst="rect">
            <a:avLst/>
          </a:prstGeom>
        </p:spPr>
      </p:pic>
      <p:pic>
        <p:nvPicPr>
          <p:cNvPr id="15" name="图片 14"/>
          <p:cNvPicPr>
            <a:picLocks noChangeAspect="1"/>
          </p:cNvPicPr>
          <p:nvPr/>
        </p:nvPicPr>
        <p:blipFill>
          <a:blip r:embed="rId4"/>
          <a:stretch>
            <a:fillRect/>
          </a:stretch>
        </p:blipFill>
        <p:spPr>
          <a:xfrm>
            <a:off x="7059930" y="3956685"/>
            <a:ext cx="794385" cy="752475"/>
          </a:xfrm>
          <a:prstGeom prst="rect">
            <a:avLst/>
          </a:prstGeom>
        </p:spPr>
      </p:pic>
      <p:pic>
        <p:nvPicPr>
          <p:cNvPr id="16" name="图片 15"/>
          <p:cNvPicPr>
            <a:picLocks noChangeAspect="1"/>
          </p:cNvPicPr>
          <p:nvPr/>
        </p:nvPicPr>
        <p:blipFill>
          <a:blip r:embed="rId3"/>
          <a:stretch>
            <a:fillRect/>
          </a:stretch>
        </p:blipFill>
        <p:spPr>
          <a:xfrm>
            <a:off x="7937500" y="3956685"/>
            <a:ext cx="786765" cy="729615"/>
          </a:xfrm>
          <a:prstGeom prst="rect">
            <a:avLst/>
          </a:prstGeom>
        </p:spPr>
      </p:pic>
      <p:pic>
        <p:nvPicPr>
          <p:cNvPr id="17" name="图片 16"/>
          <p:cNvPicPr>
            <a:picLocks noChangeAspect="1"/>
          </p:cNvPicPr>
          <p:nvPr/>
        </p:nvPicPr>
        <p:blipFill>
          <a:blip r:embed="rId2"/>
          <a:stretch>
            <a:fillRect/>
          </a:stretch>
        </p:blipFill>
        <p:spPr>
          <a:xfrm>
            <a:off x="8807450" y="3950970"/>
            <a:ext cx="912495" cy="729615"/>
          </a:xfrm>
          <a:prstGeom prst="rect">
            <a:avLst/>
          </a:prstGeom>
        </p:spPr>
      </p:pic>
      <p:pic>
        <p:nvPicPr>
          <p:cNvPr id="18" name="图片 17"/>
          <p:cNvPicPr>
            <a:picLocks noChangeAspect="1"/>
          </p:cNvPicPr>
          <p:nvPr/>
        </p:nvPicPr>
        <p:blipFill>
          <a:blip r:embed="rId11"/>
          <a:stretch>
            <a:fillRect/>
          </a:stretch>
        </p:blipFill>
        <p:spPr>
          <a:xfrm>
            <a:off x="9803130" y="3935730"/>
            <a:ext cx="843280" cy="744855"/>
          </a:xfrm>
          <a:prstGeom prst="rect">
            <a:avLst/>
          </a:prstGeom>
        </p:spPr>
      </p:pic>
      <p:pic>
        <p:nvPicPr>
          <p:cNvPr id="19" name="图片 18"/>
          <p:cNvPicPr/>
          <p:nvPr/>
        </p:nvPicPr>
        <p:blipFill>
          <a:blip r:embed="rId10"/>
          <a:stretch>
            <a:fillRect/>
          </a:stretch>
        </p:blipFill>
        <p:spPr>
          <a:xfrm>
            <a:off x="10729595" y="3956685"/>
            <a:ext cx="796290" cy="711200"/>
          </a:xfrm>
          <a:prstGeom prst="rect">
            <a:avLst/>
          </a:prstGeom>
          <a:noFill/>
          <a:ln w="9525">
            <a:noFill/>
          </a:ln>
        </p:spPr>
      </p:pic>
      <p:pic>
        <p:nvPicPr>
          <p:cNvPr id="24" name="图片 23"/>
          <p:cNvPicPr>
            <a:picLocks noChangeAspect="1"/>
          </p:cNvPicPr>
          <p:nvPr/>
        </p:nvPicPr>
        <p:blipFill>
          <a:blip r:embed="rId9"/>
          <a:stretch>
            <a:fillRect/>
          </a:stretch>
        </p:blipFill>
        <p:spPr>
          <a:xfrm>
            <a:off x="7955915" y="2326005"/>
            <a:ext cx="806450" cy="736600"/>
          </a:xfrm>
          <a:prstGeom prst="rect">
            <a:avLst/>
          </a:prstGeom>
        </p:spPr>
      </p:pic>
      <p:pic>
        <p:nvPicPr>
          <p:cNvPr id="25" name="图片 24"/>
          <p:cNvPicPr>
            <a:picLocks noChangeAspect="1"/>
          </p:cNvPicPr>
          <p:nvPr/>
        </p:nvPicPr>
        <p:blipFill>
          <a:blip r:embed="rId6"/>
          <a:stretch>
            <a:fillRect/>
          </a:stretch>
        </p:blipFill>
        <p:spPr>
          <a:xfrm>
            <a:off x="8843010" y="2339340"/>
            <a:ext cx="829310" cy="746125"/>
          </a:xfrm>
          <a:prstGeom prst="rect">
            <a:avLst/>
          </a:prstGeom>
        </p:spPr>
      </p:pic>
      <p:pic>
        <p:nvPicPr>
          <p:cNvPr id="26" name="图片 25"/>
          <p:cNvPicPr>
            <a:picLocks noChangeAspect="1"/>
          </p:cNvPicPr>
          <p:nvPr/>
        </p:nvPicPr>
        <p:blipFill>
          <a:blip r:embed="rId5"/>
          <a:stretch>
            <a:fillRect/>
          </a:stretch>
        </p:blipFill>
        <p:spPr>
          <a:xfrm>
            <a:off x="9752965" y="2345055"/>
            <a:ext cx="878840" cy="717550"/>
          </a:xfrm>
          <a:prstGeom prst="rect">
            <a:avLst/>
          </a:prstGeom>
        </p:spPr>
      </p:pic>
      <p:pic>
        <p:nvPicPr>
          <p:cNvPr id="27" name="图片 26"/>
          <p:cNvPicPr>
            <a:picLocks noChangeAspect="1"/>
          </p:cNvPicPr>
          <p:nvPr/>
        </p:nvPicPr>
        <p:blipFill>
          <a:blip r:embed="rId8"/>
          <a:stretch>
            <a:fillRect/>
          </a:stretch>
        </p:blipFill>
        <p:spPr>
          <a:xfrm>
            <a:off x="10712450" y="2345055"/>
            <a:ext cx="782955" cy="716915"/>
          </a:xfrm>
          <a:prstGeom prst="rect">
            <a:avLst/>
          </a:prstGeom>
        </p:spPr>
      </p:pic>
      <p:sp>
        <p:nvSpPr>
          <p:cNvPr id="28" name="文本框 27"/>
          <p:cNvSpPr txBox="1"/>
          <p:nvPr/>
        </p:nvSpPr>
        <p:spPr>
          <a:xfrm>
            <a:off x="8477250" y="1828800"/>
            <a:ext cx="1723549" cy="46166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无翅膀动物</a:t>
            </a:r>
          </a:p>
        </p:txBody>
      </p:sp>
      <p:sp>
        <p:nvSpPr>
          <p:cNvPr id="29" name="文本框 28"/>
          <p:cNvSpPr txBox="1"/>
          <p:nvPr/>
        </p:nvSpPr>
        <p:spPr>
          <a:xfrm>
            <a:off x="8480626" y="3474065"/>
            <a:ext cx="1723549" cy="46166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有翅膀动物</a:t>
            </a:r>
          </a:p>
        </p:txBody>
      </p:sp>
      <p:sp>
        <p:nvSpPr>
          <p:cNvPr id="30" name="流程图: 磁盘 29"/>
          <p:cNvSpPr/>
          <p:nvPr/>
        </p:nvSpPr>
        <p:spPr>
          <a:xfrm>
            <a:off x="4620895" y="2789555"/>
            <a:ext cx="1712595" cy="1167130"/>
          </a:xfrm>
          <a:prstGeom prst="flowChartMagneticDisk">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机器学习模型</a:t>
            </a:r>
          </a:p>
        </p:txBody>
      </p:sp>
      <p:sp>
        <p:nvSpPr>
          <p:cNvPr id="31" name="右箭头 30"/>
          <p:cNvSpPr/>
          <p:nvPr/>
        </p:nvSpPr>
        <p:spPr>
          <a:xfrm>
            <a:off x="6472555" y="3085465"/>
            <a:ext cx="561975" cy="63563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文本框 35"/>
          <p:cNvSpPr txBox="1"/>
          <p:nvPr/>
        </p:nvSpPr>
        <p:spPr>
          <a:xfrm>
            <a:off x="5064760" y="2789555"/>
            <a:ext cx="1061085" cy="368300"/>
          </a:xfrm>
          <a:prstGeom prst="rect">
            <a:avLst/>
          </a:prstGeom>
          <a:noFill/>
        </p:spPr>
        <p:txBody>
          <a:bodyPr wrap="square" rtlCol="0">
            <a:spAutoFit/>
          </a:bodyPr>
          <a:lstStyle/>
          <a:p>
            <a:r>
              <a:rPr lang="zh-CN" altLang="en-US" b="1">
                <a:solidFill>
                  <a:schemeClr val="bg1"/>
                </a:solidFill>
                <a:latin typeface="微软雅黑" panose="020B0503020204020204" pitchFamily="34" charset="-122"/>
                <a:ea typeface="微软雅黑" panose="020B0503020204020204" pitchFamily="34" charset="-122"/>
              </a:rPr>
              <a:t>无监督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36163"/>
            <a:ext cx="10561320" cy="838200"/>
          </a:xfrm>
        </p:spPr>
        <p:txBody>
          <a:bodyPr/>
          <a:lstStyle/>
          <a:p>
            <a:r>
              <a:rPr lang="en-US" altLang="zh-CN" sz="3600"/>
              <a:t> </a:t>
            </a:r>
            <a:r>
              <a:rPr lang="en-US" altLang="zh-CN" sz="4400"/>
              <a:t>6.1 </a:t>
            </a:r>
            <a:r>
              <a:rPr lang="zh-CN" altLang="en-US" sz="4400"/>
              <a:t>了解聚类算法的原理与用途</a:t>
            </a:r>
            <a:endParaRPr lang="zh-CN" altLang="en-US" sz="3600"/>
          </a:p>
        </p:txBody>
      </p:sp>
      <p:sp>
        <p:nvSpPr>
          <p:cNvPr id="3" name="内容占位符 2"/>
          <p:cNvSpPr>
            <a:spLocks noGrp="1"/>
          </p:cNvSpPr>
          <p:nvPr>
            <p:ph idx="1"/>
          </p:nvPr>
        </p:nvSpPr>
        <p:spPr>
          <a:xfrm>
            <a:off x="559201" y="1157605"/>
            <a:ext cx="4927199" cy="862330"/>
          </a:xfrm>
        </p:spPr>
        <p:txBody>
          <a:bodyPr/>
          <a:lstStyle/>
          <a:p>
            <a:r>
              <a:rPr lang="zh-CN" altLang="en-US" sz="3600"/>
              <a:t>了解聚类算法思想</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2" name="内容占位符 2"/>
          <p:cNvSpPr>
            <a:spLocks noGrp="1"/>
          </p:cNvSpPr>
          <p:nvPr/>
        </p:nvSpPr>
        <p:spPr>
          <a:xfrm>
            <a:off x="743084" y="1851241"/>
            <a:ext cx="5052059" cy="4625759"/>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lgn="just">
              <a:buNone/>
            </a:pPr>
            <a:r>
              <a:rPr lang="zh-CN" altLang="en-US" sz="2400" b="0">
                <a:solidFill>
                  <a:schemeClr val="tx1">
                    <a:lumMod val="85000"/>
                    <a:lumOff val="15000"/>
                  </a:schemeClr>
                </a:solidFill>
              </a:rPr>
              <a:t>聚类</a:t>
            </a:r>
            <a:r>
              <a:rPr lang="en-US" altLang="zh-CN" sz="2400" b="0">
                <a:solidFill>
                  <a:schemeClr val="tx1">
                    <a:lumMod val="85000"/>
                    <a:lumOff val="15000"/>
                  </a:schemeClr>
                </a:solidFill>
              </a:rPr>
              <a:t>(Clustering)</a:t>
            </a:r>
            <a:r>
              <a:rPr lang="zh-CN" altLang="en-US" sz="2400" b="0">
                <a:solidFill>
                  <a:schemeClr val="tx1">
                    <a:lumMod val="85000"/>
                    <a:lumOff val="15000"/>
                  </a:schemeClr>
                </a:solidFill>
              </a:rPr>
              <a:t>是按照某个特定标准</a:t>
            </a:r>
            <a:r>
              <a:rPr lang="en-US" altLang="zh-CN" sz="2400" b="0">
                <a:solidFill>
                  <a:schemeClr val="tx1">
                    <a:lumMod val="85000"/>
                    <a:lumOff val="15000"/>
                  </a:schemeClr>
                </a:solidFill>
              </a:rPr>
              <a:t>(</a:t>
            </a:r>
            <a:r>
              <a:rPr lang="zh-CN" altLang="en-US" sz="2400" b="0">
                <a:solidFill>
                  <a:schemeClr val="tx1">
                    <a:lumMod val="85000"/>
                    <a:lumOff val="15000"/>
                  </a:schemeClr>
                </a:solidFill>
              </a:rPr>
              <a:t>如距离</a:t>
            </a:r>
            <a:r>
              <a:rPr lang="en-US" altLang="zh-CN" sz="2400" b="0">
                <a:solidFill>
                  <a:schemeClr val="tx1">
                    <a:lumMod val="85000"/>
                    <a:lumOff val="15000"/>
                  </a:schemeClr>
                </a:solidFill>
              </a:rPr>
              <a:t>)</a:t>
            </a:r>
            <a:r>
              <a:rPr lang="zh-CN" altLang="en-US" sz="2400" b="0">
                <a:solidFill>
                  <a:schemeClr val="tx1">
                    <a:lumMod val="85000"/>
                    <a:lumOff val="15000"/>
                  </a:schemeClr>
                </a:solidFill>
              </a:rPr>
              <a:t>把一个数据集分割成不同的类或簇，使得同一个簇内的数据对象的相似性尽可能大，同时不在同一个簇中的数据对象的差异性也尽可能地大。也即聚类后同一类的数据尽可能聚集到一起，不同类数据尽量分离。</a:t>
            </a:r>
          </a:p>
        </p:txBody>
      </p:sp>
      <p:sp>
        <p:nvSpPr>
          <p:cNvPr id="5" name="文本框 4">
            <a:extLst>
              <a:ext uri="{FF2B5EF4-FFF2-40B4-BE49-F238E27FC236}">
                <a16:creationId xmlns:a16="http://schemas.microsoft.com/office/drawing/2014/main" id="{817697D4-3020-EC98-830E-4CE20F66306C}"/>
              </a:ext>
            </a:extLst>
          </p:cNvPr>
          <p:cNvSpPr txBox="1"/>
          <p:nvPr/>
        </p:nvSpPr>
        <p:spPr>
          <a:xfrm>
            <a:off x="6523790" y="2485214"/>
            <a:ext cx="4925125" cy="3539430"/>
          </a:xfrm>
          <a:prstGeom prst="rect">
            <a:avLst/>
          </a:prstGeom>
          <a:noFill/>
        </p:spPr>
        <p:txBody>
          <a:bodyPr wrap="square">
            <a:spAutoFit/>
          </a:bodyPr>
          <a:lstStyle/>
          <a:p>
            <a:pPr algn="just">
              <a:buFont typeface="Arial" panose="020B0604020202020204" pitchFamily="34" charset="0"/>
              <a:buChar char="•"/>
            </a:pPr>
            <a:r>
              <a:rPr lang="zh-CN" altLang="en-US" sz="3200">
                <a:effectLst/>
              </a:rPr>
              <a:t>例如，如果我们有一组人的收入和支出，我们可以将他们聚集为以下几类：</a:t>
            </a:r>
            <a:endParaRPr lang="en-US" altLang="zh-CN" sz="3200">
              <a:effectLst/>
            </a:endParaRPr>
          </a:p>
          <a:p>
            <a:pPr algn="just">
              <a:buFont typeface="Arial" panose="020B0604020202020204" pitchFamily="34" charset="0"/>
              <a:buChar char="•"/>
            </a:pPr>
            <a:r>
              <a:rPr lang="zh-CN" altLang="en-US" sz="3200" b="0" i="0">
                <a:solidFill>
                  <a:srgbClr val="222222"/>
                </a:solidFill>
                <a:effectLst/>
                <a:latin typeface="system-ui"/>
              </a:rPr>
              <a:t>高收入，高消费</a:t>
            </a:r>
          </a:p>
          <a:p>
            <a:pPr algn="just">
              <a:buFont typeface="Arial" panose="020B0604020202020204" pitchFamily="34" charset="0"/>
              <a:buChar char="•"/>
            </a:pPr>
            <a:r>
              <a:rPr lang="zh-CN" altLang="en-US" sz="3200" b="0" i="0">
                <a:solidFill>
                  <a:srgbClr val="222222"/>
                </a:solidFill>
                <a:effectLst/>
                <a:latin typeface="system-ui"/>
              </a:rPr>
              <a:t>高收入，低消费</a:t>
            </a:r>
          </a:p>
          <a:p>
            <a:pPr algn="just">
              <a:buFont typeface="Arial" panose="020B0604020202020204" pitchFamily="34" charset="0"/>
              <a:buChar char="•"/>
            </a:pPr>
            <a:r>
              <a:rPr lang="zh-CN" altLang="en-US" sz="3200" b="0" i="0">
                <a:solidFill>
                  <a:srgbClr val="222222"/>
                </a:solidFill>
                <a:effectLst/>
                <a:latin typeface="system-ui"/>
              </a:rPr>
              <a:t>低收入，低消费</a:t>
            </a:r>
          </a:p>
          <a:p>
            <a:pPr algn="just">
              <a:buFont typeface="Arial" panose="020B0604020202020204" pitchFamily="34" charset="0"/>
              <a:buChar char="•"/>
            </a:pPr>
            <a:r>
              <a:rPr lang="zh-CN" altLang="en-US" sz="3200" b="0" i="0">
                <a:solidFill>
                  <a:srgbClr val="222222"/>
                </a:solidFill>
                <a:effectLst/>
                <a:latin typeface="system-ui"/>
              </a:rPr>
              <a:t>低收入，高消费</a:t>
            </a:r>
          </a:p>
        </p:txBody>
      </p:sp>
      <p:pic>
        <p:nvPicPr>
          <p:cNvPr id="6" name="图片 5">
            <a:extLst>
              <a:ext uri="{FF2B5EF4-FFF2-40B4-BE49-F238E27FC236}">
                <a16:creationId xmlns:a16="http://schemas.microsoft.com/office/drawing/2014/main" id="{32104AA4-08A0-774E-1062-4E011A3DEEBA}"/>
              </a:ext>
            </a:extLst>
          </p:cNvPr>
          <p:cNvPicPr>
            <a:picLocks noChangeAspect="1"/>
          </p:cNvPicPr>
          <p:nvPr/>
        </p:nvPicPr>
        <p:blipFill>
          <a:blip r:embed="rId3"/>
          <a:stretch>
            <a:fillRect/>
          </a:stretch>
        </p:blipFill>
        <p:spPr>
          <a:xfrm>
            <a:off x="6396855" y="1511258"/>
            <a:ext cx="5052060" cy="5943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36163"/>
            <a:ext cx="10561320" cy="838200"/>
          </a:xfrm>
        </p:spPr>
        <p:txBody>
          <a:bodyPr/>
          <a:lstStyle/>
          <a:p>
            <a:r>
              <a:rPr lang="en-US" altLang="zh-CN" sz="3600"/>
              <a:t> </a:t>
            </a:r>
            <a:r>
              <a:rPr lang="en-US" altLang="zh-CN" sz="4400"/>
              <a:t>6.1 </a:t>
            </a:r>
            <a:r>
              <a:rPr lang="zh-CN" altLang="en-US" sz="4400"/>
              <a:t>了解聚类算法的原理与用途</a:t>
            </a:r>
            <a:endParaRPr lang="zh-CN" altLang="en-US" sz="3600"/>
          </a:p>
        </p:txBody>
      </p:sp>
      <p:sp>
        <p:nvSpPr>
          <p:cNvPr id="3" name="内容占位符 2"/>
          <p:cNvSpPr>
            <a:spLocks noGrp="1"/>
          </p:cNvSpPr>
          <p:nvPr>
            <p:ph idx="1"/>
          </p:nvPr>
        </p:nvSpPr>
        <p:spPr>
          <a:xfrm>
            <a:off x="559201" y="1157605"/>
            <a:ext cx="4927199" cy="862330"/>
          </a:xfrm>
        </p:spPr>
        <p:txBody>
          <a:bodyPr/>
          <a:lstStyle/>
          <a:p>
            <a:r>
              <a:rPr lang="zh-CN" altLang="en-US" sz="3600"/>
              <a:t>了解聚类算法思想</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2" name="内容占位符 2"/>
          <p:cNvSpPr>
            <a:spLocks noGrp="1"/>
          </p:cNvSpPr>
          <p:nvPr/>
        </p:nvSpPr>
        <p:spPr>
          <a:xfrm>
            <a:off x="743084" y="1851241"/>
            <a:ext cx="5200516" cy="4625759"/>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317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965"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645"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marL="0" indent="0" algn="just">
              <a:buNone/>
            </a:pPr>
            <a:r>
              <a:rPr lang="zh-CN" altLang="en-US" sz="2400" b="0">
                <a:solidFill>
                  <a:schemeClr val="tx1">
                    <a:lumMod val="85000"/>
                    <a:lumOff val="15000"/>
                  </a:schemeClr>
                </a:solidFill>
              </a:rPr>
              <a:t>聚类和分类的区别：</a:t>
            </a:r>
            <a:endParaRPr lang="en-US" altLang="zh-CN" sz="2400" b="0">
              <a:solidFill>
                <a:schemeClr val="tx1">
                  <a:lumMod val="85000"/>
                  <a:lumOff val="15000"/>
                </a:schemeClr>
              </a:solidFill>
            </a:endParaRPr>
          </a:p>
          <a:p>
            <a:pPr marL="0" indent="0" algn="just">
              <a:buNone/>
            </a:pPr>
            <a:r>
              <a:rPr lang="zh-CN" altLang="en-US" sz="2400" b="0">
                <a:solidFill>
                  <a:schemeClr val="tx1">
                    <a:lumMod val="85000"/>
                    <a:lumOff val="15000"/>
                  </a:schemeClr>
                </a:solidFill>
              </a:rPr>
              <a:t>分类分出的类是什么我们非常清楚；</a:t>
            </a:r>
            <a:endParaRPr lang="en-US" altLang="zh-CN" sz="2400" b="0">
              <a:solidFill>
                <a:schemeClr val="tx1">
                  <a:lumMod val="85000"/>
                  <a:lumOff val="15000"/>
                </a:schemeClr>
              </a:solidFill>
            </a:endParaRPr>
          </a:p>
          <a:p>
            <a:pPr marL="0" indent="0" algn="just">
              <a:buNone/>
            </a:pPr>
            <a:r>
              <a:rPr lang="zh-CN" altLang="en-US" sz="2400" b="0">
                <a:solidFill>
                  <a:schemeClr val="tx1">
                    <a:lumMod val="85000"/>
                    <a:lumOff val="15000"/>
                  </a:schemeClr>
                </a:solidFill>
              </a:rPr>
              <a:t>聚类聚出来的类是什么我们并不知道，需要我们根据数据自己去归纳</a:t>
            </a:r>
          </a:p>
        </p:txBody>
      </p:sp>
      <p:sp>
        <p:nvSpPr>
          <p:cNvPr id="5" name="文本框 4">
            <a:extLst>
              <a:ext uri="{FF2B5EF4-FFF2-40B4-BE49-F238E27FC236}">
                <a16:creationId xmlns:a16="http://schemas.microsoft.com/office/drawing/2014/main" id="{817697D4-3020-EC98-830E-4CE20F66306C}"/>
              </a:ext>
            </a:extLst>
          </p:cNvPr>
          <p:cNvSpPr txBox="1"/>
          <p:nvPr/>
        </p:nvSpPr>
        <p:spPr>
          <a:xfrm>
            <a:off x="6523791" y="1169637"/>
            <a:ext cx="4925125" cy="4524315"/>
          </a:xfrm>
          <a:prstGeom prst="rect">
            <a:avLst/>
          </a:prstGeom>
          <a:noFill/>
        </p:spPr>
        <p:txBody>
          <a:bodyPr wrap="square">
            <a:spAutoFit/>
          </a:bodyPr>
          <a:lstStyle/>
          <a:p>
            <a:pPr algn="just">
              <a:buFont typeface="Arial" panose="020B0604020202020204" pitchFamily="34" charset="0"/>
              <a:buChar char="•"/>
            </a:pPr>
            <a:r>
              <a:rPr lang="zh-CN" altLang="en-US" sz="3200">
                <a:effectLst/>
              </a:rPr>
              <a:t>例如，如果我们有一组人的收入和支出，</a:t>
            </a:r>
            <a:r>
              <a:rPr lang="zh-CN" altLang="en-US" sz="3200">
                <a:solidFill>
                  <a:srgbClr val="FF0000"/>
                </a:solidFill>
                <a:effectLst/>
              </a:rPr>
              <a:t>我们可以将他们先聚集为几类</a:t>
            </a:r>
            <a:r>
              <a:rPr lang="zh-CN" altLang="en-US" sz="3200">
                <a:solidFill>
                  <a:srgbClr val="FF0000"/>
                </a:solidFill>
              </a:rPr>
              <a:t>，然后在观察数据时发现</a:t>
            </a:r>
            <a:r>
              <a:rPr lang="zh-CN" altLang="en-US" sz="3200"/>
              <a:t>，这些类满足下面的特点：</a:t>
            </a:r>
            <a:endParaRPr lang="en-US" altLang="zh-CN" sz="3200">
              <a:effectLst/>
            </a:endParaRPr>
          </a:p>
          <a:p>
            <a:pPr algn="just">
              <a:buFont typeface="Arial" panose="020B0604020202020204" pitchFamily="34" charset="0"/>
              <a:buChar char="•"/>
            </a:pPr>
            <a:r>
              <a:rPr lang="zh-CN" altLang="en-US" sz="3200" b="0" i="0">
                <a:solidFill>
                  <a:srgbClr val="222222"/>
                </a:solidFill>
                <a:effectLst/>
                <a:latin typeface="system-ui"/>
              </a:rPr>
              <a:t>高收入，高消费</a:t>
            </a:r>
          </a:p>
          <a:p>
            <a:pPr algn="just">
              <a:buFont typeface="Arial" panose="020B0604020202020204" pitchFamily="34" charset="0"/>
              <a:buChar char="•"/>
            </a:pPr>
            <a:r>
              <a:rPr lang="zh-CN" altLang="en-US" sz="3200" b="0" i="0">
                <a:solidFill>
                  <a:srgbClr val="222222"/>
                </a:solidFill>
                <a:effectLst/>
                <a:latin typeface="system-ui"/>
              </a:rPr>
              <a:t>高收入，低消费</a:t>
            </a:r>
          </a:p>
          <a:p>
            <a:pPr algn="just">
              <a:buFont typeface="Arial" panose="020B0604020202020204" pitchFamily="34" charset="0"/>
              <a:buChar char="•"/>
            </a:pPr>
            <a:r>
              <a:rPr lang="zh-CN" altLang="en-US" sz="3200" b="0" i="0">
                <a:solidFill>
                  <a:srgbClr val="222222"/>
                </a:solidFill>
                <a:effectLst/>
                <a:latin typeface="system-ui"/>
              </a:rPr>
              <a:t>低收入，低消费</a:t>
            </a:r>
          </a:p>
          <a:p>
            <a:pPr algn="just">
              <a:buFont typeface="Arial" panose="020B0604020202020204" pitchFamily="34" charset="0"/>
              <a:buChar char="•"/>
            </a:pPr>
            <a:r>
              <a:rPr lang="zh-CN" altLang="en-US" sz="3200" b="0" i="0">
                <a:solidFill>
                  <a:srgbClr val="222222"/>
                </a:solidFill>
                <a:effectLst/>
                <a:latin typeface="system-ui"/>
              </a:rPr>
              <a:t>低收入，高消费</a:t>
            </a:r>
          </a:p>
        </p:txBody>
      </p:sp>
    </p:spTree>
    <p:extLst>
      <p:ext uri="{BB962C8B-B14F-4D97-AF65-F5344CB8AC3E}">
        <p14:creationId xmlns:p14="http://schemas.microsoft.com/office/powerpoint/2010/main" val="2724401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7" y="20053"/>
            <a:ext cx="10561320" cy="942340"/>
          </a:xfrm>
        </p:spPr>
        <p:txBody>
          <a:bodyPr/>
          <a:lstStyle/>
          <a:p>
            <a:r>
              <a:rPr lang="en-US" altLang="zh-CN" sz="4400"/>
              <a:t> 6.1 </a:t>
            </a:r>
            <a:r>
              <a:rPr lang="zh-CN" altLang="en-US" sz="4800">
                <a:sym typeface="+mn-ea"/>
              </a:rPr>
              <a:t>了解聚类算法的原理与用途</a:t>
            </a:r>
            <a:endParaRPr lang="zh-CN" altLang="en-US" sz="4400"/>
          </a:p>
        </p:txBody>
      </p:sp>
      <p:sp>
        <p:nvSpPr>
          <p:cNvPr id="3" name="内容占位符 2"/>
          <p:cNvSpPr>
            <a:spLocks noGrp="1"/>
          </p:cNvSpPr>
          <p:nvPr>
            <p:ph idx="1"/>
          </p:nvPr>
        </p:nvSpPr>
        <p:spPr>
          <a:xfrm>
            <a:off x="752475" y="1310005"/>
            <a:ext cx="10646410" cy="862330"/>
          </a:xfrm>
        </p:spPr>
        <p:txBody>
          <a:bodyPr/>
          <a:lstStyle/>
          <a:p>
            <a:r>
              <a:rPr lang="zh-CN" altLang="en-US" sz="3600"/>
              <a:t>了解聚类算法的用途</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1" name="内容占位符 2"/>
          <p:cNvSpPr>
            <a:spLocks noGrp="1"/>
          </p:cNvSpPr>
          <p:nvPr/>
        </p:nvSpPr>
        <p:spPr>
          <a:xfrm>
            <a:off x="751840" y="2019934"/>
            <a:ext cx="10445750" cy="1409065"/>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000"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lvl="1">
              <a:buFont typeface="Wingdings" panose="05000000000000000000" charset="0"/>
              <a:buChar char="n"/>
            </a:pPr>
            <a:r>
              <a:rPr lang="en-US" altLang="zh-CN"/>
              <a:t> </a:t>
            </a:r>
            <a:r>
              <a:rPr lang="en-US" altLang="zh-CN" b="0" i="0">
                <a:solidFill>
                  <a:srgbClr val="000000"/>
                </a:solidFill>
                <a:effectLst/>
                <a:latin typeface="Microsoft Yahei" panose="020B0503020204020204" pitchFamily="34" charset="-122"/>
                <a:ea typeface="Microsoft Yahei" panose="020B0503020204020204" pitchFamily="34" charset="-122"/>
              </a:rPr>
              <a:t>1</a:t>
            </a:r>
            <a:r>
              <a:rPr lang="zh-CN" altLang="en-US" b="0" i="0">
                <a:solidFill>
                  <a:srgbClr val="000000"/>
                </a:solidFill>
                <a:effectLst/>
                <a:latin typeface="Microsoft Yahei" panose="020B0503020204020204" pitchFamily="34" charset="-122"/>
                <a:ea typeface="Microsoft Yahei" panose="020B0503020204020204" pitchFamily="34" charset="-122"/>
              </a:rPr>
              <a:t>、客群划分：高价值客户，一般客户，易流失客户等，以使用不同的运营策略</a:t>
            </a:r>
            <a:endParaRPr lang="zh-CN" altLang="en-US"/>
          </a:p>
        </p:txBody>
      </p:sp>
    </p:spTree>
    <p:extLst>
      <p:ext uri="{BB962C8B-B14F-4D97-AF65-F5344CB8AC3E}">
        <p14:creationId xmlns:p14="http://schemas.microsoft.com/office/powerpoint/2010/main" val="4195116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7" y="20053"/>
            <a:ext cx="10561320" cy="942340"/>
          </a:xfrm>
        </p:spPr>
        <p:txBody>
          <a:bodyPr/>
          <a:lstStyle/>
          <a:p>
            <a:r>
              <a:rPr lang="en-US" altLang="zh-CN" sz="4400"/>
              <a:t> 6.1 </a:t>
            </a:r>
            <a:r>
              <a:rPr lang="zh-CN" altLang="en-US" sz="4800">
                <a:sym typeface="+mn-ea"/>
              </a:rPr>
              <a:t>了解聚类算法的原理与用途</a:t>
            </a:r>
            <a:endParaRPr lang="zh-CN" altLang="en-US" sz="4400"/>
          </a:p>
        </p:txBody>
      </p:sp>
      <p:sp>
        <p:nvSpPr>
          <p:cNvPr id="3" name="内容占位符 2"/>
          <p:cNvSpPr>
            <a:spLocks noGrp="1"/>
          </p:cNvSpPr>
          <p:nvPr>
            <p:ph idx="1"/>
          </p:nvPr>
        </p:nvSpPr>
        <p:spPr>
          <a:xfrm>
            <a:off x="752475" y="1310005"/>
            <a:ext cx="10646410" cy="862330"/>
          </a:xfrm>
        </p:spPr>
        <p:txBody>
          <a:bodyPr/>
          <a:lstStyle/>
          <a:p>
            <a:r>
              <a:rPr lang="zh-CN" altLang="en-US" sz="3600"/>
              <a:t>了解聚类算法的用途</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1" name="内容占位符 2"/>
          <p:cNvSpPr>
            <a:spLocks noGrp="1"/>
          </p:cNvSpPr>
          <p:nvPr/>
        </p:nvSpPr>
        <p:spPr>
          <a:xfrm>
            <a:off x="751840" y="2019934"/>
            <a:ext cx="10445750" cy="1409065"/>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000"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lvl="1">
              <a:buFont typeface="Wingdings" panose="05000000000000000000" charset="0"/>
              <a:buChar char="n"/>
            </a:pPr>
            <a:r>
              <a:rPr lang="en-US" altLang="zh-CN"/>
              <a:t> </a:t>
            </a:r>
            <a:r>
              <a:rPr lang="en-US" altLang="zh-CN" b="0" i="0">
                <a:solidFill>
                  <a:srgbClr val="000000"/>
                </a:solidFill>
                <a:effectLst/>
                <a:latin typeface="Microsoft Yahei" panose="020B0503020204020204" pitchFamily="34" charset="-122"/>
                <a:ea typeface="Microsoft Yahei" panose="020B0503020204020204" pitchFamily="34" charset="-122"/>
              </a:rPr>
              <a:t>2</a:t>
            </a:r>
            <a:r>
              <a:rPr lang="zh-CN" altLang="en-US" b="0" i="0">
                <a:solidFill>
                  <a:srgbClr val="000000"/>
                </a:solidFill>
                <a:effectLst/>
                <a:latin typeface="Microsoft Yahei" panose="020B0503020204020204" pitchFamily="34" charset="-122"/>
                <a:ea typeface="Microsoft Yahei" panose="020B0503020204020204" pitchFamily="34" charset="-122"/>
              </a:rPr>
              <a:t>、推荐系统：给</a:t>
            </a:r>
            <a:r>
              <a:rPr lang="zh-CN" altLang="en-US" b="0" i="0">
                <a:solidFill>
                  <a:srgbClr val="FF0000"/>
                </a:solidFill>
                <a:effectLst/>
                <a:latin typeface="Microsoft Yahei" panose="020B0503020204020204" pitchFamily="34" charset="-122"/>
                <a:ea typeface="Microsoft Yahei" panose="020B0503020204020204" pitchFamily="34" charset="-122"/>
              </a:rPr>
              <a:t>相似用户</a:t>
            </a:r>
            <a:r>
              <a:rPr lang="zh-CN" altLang="en-US" b="0" i="0">
                <a:solidFill>
                  <a:srgbClr val="000000"/>
                </a:solidFill>
                <a:effectLst/>
                <a:latin typeface="Microsoft Yahei" panose="020B0503020204020204" pitchFamily="34" charset="-122"/>
                <a:ea typeface="Microsoft Yahei" panose="020B0503020204020204" pitchFamily="34" charset="-122"/>
              </a:rPr>
              <a:t>推荐</a:t>
            </a:r>
            <a:r>
              <a:rPr lang="zh-CN" altLang="en-US" b="0" i="0">
                <a:solidFill>
                  <a:srgbClr val="FF0000"/>
                </a:solidFill>
                <a:effectLst/>
                <a:latin typeface="Microsoft Yahei" panose="020B0503020204020204" pitchFamily="34" charset="-122"/>
                <a:ea typeface="Microsoft Yahei" panose="020B0503020204020204" pitchFamily="34" charset="-122"/>
              </a:rPr>
              <a:t>相似商品</a:t>
            </a:r>
            <a:r>
              <a:rPr lang="zh-CN" altLang="en-US" b="0" i="0">
                <a:solidFill>
                  <a:srgbClr val="000000"/>
                </a:solidFill>
                <a:effectLst/>
                <a:latin typeface="Microsoft Yahei" panose="020B0503020204020204" pitchFamily="34" charset="-122"/>
                <a:ea typeface="Microsoft Yahei" panose="020B0503020204020204" pitchFamily="34" charset="-122"/>
              </a:rPr>
              <a:t>，如”购买过该商品的用户还浏览了</a:t>
            </a:r>
            <a:r>
              <a:rPr lang="en-US" altLang="zh-CN" b="0" i="0">
                <a:solidFill>
                  <a:srgbClr val="000000"/>
                </a:solidFill>
                <a:effectLst/>
                <a:latin typeface="Microsoft Yahei" panose="020B0503020204020204" pitchFamily="34" charset="-122"/>
                <a:ea typeface="Microsoft Yahei" panose="020B0503020204020204" pitchFamily="34" charset="-122"/>
              </a:rPr>
              <a:t>xxx“</a:t>
            </a:r>
            <a:endParaRPr lang="zh-CN" altLang="en-US"/>
          </a:p>
        </p:txBody>
      </p:sp>
    </p:spTree>
    <p:extLst>
      <p:ext uri="{BB962C8B-B14F-4D97-AF65-F5344CB8AC3E}">
        <p14:creationId xmlns:p14="http://schemas.microsoft.com/office/powerpoint/2010/main" val="167030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7" y="20053"/>
            <a:ext cx="10561320" cy="942340"/>
          </a:xfrm>
        </p:spPr>
        <p:txBody>
          <a:bodyPr/>
          <a:lstStyle/>
          <a:p>
            <a:r>
              <a:rPr lang="en-US" altLang="zh-CN" sz="4400"/>
              <a:t> 6.1 </a:t>
            </a:r>
            <a:r>
              <a:rPr lang="zh-CN" altLang="en-US" sz="4800">
                <a:sym typeface="+mn-ea"/>
              </a:rPr>
              <a:t>了解聚类算法的原理与用途</a:t>
            </a:r>
            <a:endParaRPr lang="zh-CN" altLang="en-US" sz="4400"/>
          </a:p>
        </p:txBody>
      </p:sp>
      <p:sp>
        <p:nvSpPr>
          <p:cNvPr id="3" name="内容占位符 2"/>
          <p:cNvSpPr>
            <a:spLocks noGrp="1"/>
          </p:cNvSpPr>
          <p:nvPr>
            <p:ph idx="1"/>
          </p:nvPr>
        </p:nvSpPr>
        <p:spPr>
          <a:xfrm>
            <a:off x="752475" y="1310005"/>
            <a:ext cx="10646410" cy="862330"/>
          </a:xfrm>
        </p:spPr>
        <p:txBody>
          <a:bodyPr/>
          <a:lstStyle/>
          <a:p>
            <a:r>
              <a:rPr lang="zh-CN" altLang="en-US" sz="3600"/>
              <a:t>了解聚类算法的用途</a:t>
            </a:r>
          </a:p>
          <a:p>
            <a:pPr marL="0" lvl="1" algn="l">
              <a:buFont typeface="Wingdings" panose="05000000000000000000" charset="0"/>
              <a:buNone/>
            </a:pPr>
            <a:r>
              <a:rPr lang="en-US" altLang="zh-CN" sz="2000" b="0"/>
              <a:t>      </a:t>
            </a:r>
            <a:r>
              <a:rPr lang="zh-CN" altLang="en-US" sz="2000" b="0">
                <a:sym typeface="+mn-ea"/>
              </a:rPr>
              <a:t>        </a:t>
            </a:r>
            <a:r>
              <a:rPr lang="en-US" altLang="zh-CN" sz="2000" b="0">
                <a:sym typeface="+mn-ea"/>
              </a:rPr>
              <a:t>      </a:t>
            </a:r>
            <a:endParaRPr lang="zh-CN" altLang="en-US" sz="2000" b="0">
              <a:sym typeface="+mn-ea"/>
            </a:endParaRPr>
          </a:p>
        </p:txBody>
      </p:sp>
      <p:sp>
        <p:nvSpPr>
          <p:cNvPr id="21" name="内容占位符 2"/>
          <p:cNvSpPr>
            <a:spLocks noGrp="1"/>
          </p:cNvSpPr>
          <p:nvPr/>
        </p:nvSpPr>
        <p:spPr>
          <a:xfrm>
            <a:off x="751840" y="2019934"/>
            <a:ext cx="10445750" cy="1409065"/>
          </a:xfrm>
          <a:prstGeom prst="rect">
            <a:avLst/>
          </a:prstGeom>
          <a:noFill/>
          <a:ln w="9525">
            <a:noFill/>
          </a:ln>
        </p:spPr>
        <p:txBody>
          <a:bodyPr lIns="115214" tIns="57607" rIns="115214" bIns="57607"/>
          <a:lstStyle>
            <a:lvl1pPr marL="609600" indent="-609600" algn="l" rtl="0" eaLnBrk="0" fontAlgn="base" hangingPunct="0">
              <a:lnSpc>
                <a:spcPct val="150000"/>
              </a:lnSpc>
              <a:spcBef>
                <a:spcPct val="20000"/>
              </a:spcBef>
              <a:spcAft>
                <a:spcPct val="0"/>
              </a:spcAft>
              <a:buClr>
                <a:srgbClr val="2279FE"/>
              </a:buClr>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066800" lvl="1" indent="-457200" algn="l" rtl="0" eaLnBrk="0" fontAlgn="base" hangingPunct="0">
              <a:lnSpc>
                <a:spcPct val="150000"/>
              </a:lnSpc>
              <a:spcBef>
                <a:spcPct val="20000"/>
              </a:spcBef>
              <a:spcAft>
                <a:spcPct val="0"/>
              </a:spcAft>
              <a:buClr>
                <a:srgbClr val="2279FE"/>
              </a:buClr>
              <a:buSzPct val="90000"/>
              <a:buFont typeface="Wingdings" panose="05000000000000000000" charset="0"/>
              <a:buChar char="u"/>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600200" lvl="2" indent="-381000" algn="l" rtl="0" eaLnBrk="0" fontAlgn="base" hangingPunct="0">
              <a:lnSpc>
                <a:spcPct val="150000"/>
              </a:lnSpc>
              <a:spcBef>
                <a:spcPct val="20000"/>
              </a:spcBef>
              <a:spcAft>
                <a:spcPct val="0"/>
              </a:spcAft>
              <a:buClr>
                <a:srgbClr val="2279FE"/>
              </a:buClr>
              <a:buSzPct val="85000"/>
              <a:buFont typeface="Wingdings" panose="05000000000000000000" charset="0"/>
              <a:buChar char="p"/>
              <a:defRPr sz="2000" b="0" kern="1200">
                <a:solidFill>
                  <a:schemeClr val="tx1">
                    <a:lumMod val="75000"/>
                    <a:lumOff val="25000"/>
                  </a:schemeClr>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2279FE"/>
              </a:buClr>
              <a:buFont typeface="Wingdings" panose="05000000000000000000" charset="0"/>
              <a:buChar char="p"/>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a:lstStyle>
          <a:p>
            <a:pPr lvl="1">
              <a:buFont typeface="Wingdings" panose="05000000000000000000" charset="0"/>
              <a:buChar char="n"/>
            </a:pPr>
            <a:r>
              <a:rPr lang="en-US" altLang="zh-CN"/>
              <a:t> </a:t>
            </a:r>
            <a:r>
              <a:rPr lang="en-US" altLang="zh-CN" b="0" i="0">
                <a:solidFill>
                  <a:srgbClr val="000000"/>
                </a:solidFill>
                <a:effectLst/>
                <a:latin typeface="Microsoft Yahei" panose="020B0503020204020204" pitchFamily="34" charset="-122"/>
                <a:ea typeface="Microsoft Yahei" panose="020B0503020204020204" pitchFamily="34" charset="-122"/>
              </a:rPr>
              <a:t>3</a:t>
            </a:r>
            <a:r>
              <a:rPr lang="zh-CN" altLang="en-US" b="0" i="0">
                <a:solidFill>
                  <a:srgbClr val="000000"/>
                </a:solidFill>
                <a:effectLst/>
                <a:latin typeface="Microsoft Yahei" panose="020B0503020204020204" pitchFamily="34" charset="-122"/>
                <a:ea typeface="Microsoft Yahei" panose="020B0503020204020204" pitchFamily="34" charset="-122"/>
              </a:rPr>
              <a:t>、异常点检测：即离群点判别，如金融反欺诈、网络攻击等场景；异常的数据暗示了异常的行为</a:t>
            </a:r>
            <a:endParaRPr lang="zh-CN" altLang="en-US"/>
          </a:p>
        </p:txBody>
      </p:sp>
    </p:spTree>
    <p:extLst>
      <p:ext uri="{BB962C8B-B14F-4D97-AF65-F5344CB8AC3E}">
        <p14:creationId xmlns:p14="http://schemas.microsoft.com/office/powerpoint/2010/main" val="19286505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f36bdcdb-0995-4673-a0a2-5222bca0122e}"/>
  <p:tag name="TABLE_ENDDRAG_ORIGIN_RECT" val="187*106"/>
  <p:tag name="TABLE_ENDDRAG_RECT" val="113*304*187*106"/>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f36bdcdb-0995-4673-a0a2-5222bca0122e}"/>
  <p:tag name="TABLE_ENDDRAG_ORIGIN_RECT" val="187*106"/>
  <p:tag name="TABLE_ENDDRAG_RECT" val="113*304*187*1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6EB9692D-8045-443B-AEB9-012519818B04}" vid="{967F5D7D-80AE-461F-85CA-6AF28F3118BC}"/>
    </a:ext>
  </a:extLst>
</a:theme>
</file>

<file path=ppt/theme/theme2.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22000</TotalTime>
  <Words>2266</Words>
  <Application>Microsoft Office PowerPoint</Application>
  <PresentationFormat>宽屏</PresentationFormat>
  <Paragraphs>184</Paragraphs>
  <Slides>36</Slides>
  <Notes>20</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36</vt:i4>
      </vt:variant>
    </vt:vector>
  </HeadingPairs>
  <TitlesOfParts>
    <vt:vector size="54" baseType="lpstr">
      <vt:lpstr>system-ui</vt:lpstr>
      <vt:lpstr>方正准圆简体</vt:lpstr>
      <vt:lpstr>华文楷体</vt:lpstr>
      <vt:lpstr>微软雅黑</vt:lpstr>
      <vt:lpstr>微软雅黑</vt:lpstr>
      <vt:lpstr>幼圆</vt:lpstr>
      <vt:lpstr>Arial</vt:lpstr>
      <vt:lpstr>Calibri</vt:lpstr>
      <vt:lpstr>Cambria</vt:lpstr>
      <vt:lpstr>Cambria Math</vt:lpstr>
      <vt:lpstr>Helvetica</vt:lpstr>
      <vt:lpstr>Times New Roman</vt:lpstr>
      <vt:lpstr>Verdana</vt:lpstr>
      <vt:lpstr>Wingdings</vt:lpstr>
      <vt:lpstr>Wingdings 3</vt:lpstr>
      <vt:lpstr>my</vt:lpstr>
      <vt:lpstr>机器学习v2.1rgb</vt:lpstr>
      <vt:lpstr>Formula</vt:lpstr>
      <vt:lpstr>第6章 聚类算法</vt:lpstr>
      <vt:lpstr>机器学习任务分类</vt:lpstr>
      <vt:lpstr>机器学习任务分类</vt:lpstr>
      <vt:lpstr>无监督学习</vt:lpstr>
      <vt:lpstr> 6.1 了解聚类算法的原理与用途</vt:lpstr>
      <vt:lpstr> 6.1 了解聚类算法的原理与用途</vt:lpstr>
      <vt:lpstr> 6.1 了解聚类算法的原理与用途</vt:lpstr>
      <vt:lpstr> 6.1 了解聚类算法的原理与用途</vt:lpstr>
      <vt:lpstr> 6.1 了解聚类算法的原理与用途</vt:lpstr>
      <vt:lpstr> 6.1 了解聚类算法的原理与用途</vt:lpstr>
      <vt:lpstr> 6.1 了解聚类算法的原理与用途</vt:lpstr>
      <vt:lpstr> 6.2 K均值算法的原理和使用</vt:lpstr>
      <vt:lpstr> 6.2 K均值算法的原理和使用</vt:lpstr>
      <vt:lpstr> 6.2 K均值算法的原理和使用</vt:lpstr>
      <vt:lpstr> 6.2 K均值算法的原理和使用</vt:lpstr>
      <vt:lpstr> 6.2 K均值算法的原理和使用</vt:lpstr>
      <vt:lpstr>6.2 K均值算法的原理和使用</vt:lpstr>
      <vt:lpstr> 6.2 K均值算法的原理和使用</vt:lpstr>
      <vt:lpstr> 6.2 K均值算法的原理和使用</vt:lpstr>
      <vt:lpstr> 6.2 K均值算法的原理和使用</vt:lpstr>
      <vt:lpstr> 6.2 K均值算法的原理和使用</vt:lpstr>
      <vt:lpstr> 6.2 K均值算法的原理和使用</vt:lpstr>
      <vt:lpstr> 6.2 K均值算法的原理和使用</vt:lpstr>
      <vt:lpstr> 6.2 K均值算法的原理和使用</vt:lpstr>
      <vt:lpstr> 6.2 K均值算法的原理和使用</vt:lpstr>
      <vt:lpstr> 6.2 K均值算法的原理和使用</vt:lpstr>
      <vt:lpstr> 6.3 掌握DBSCAN算法原理和使用</vt:lpstr>
      <vt:lpstr> 6.3 掌握DBSCAN算法原理和使用</vt:lpstr>
      <vt:lpstr> 6.3 掌握DBSCAN算法原理和使用</vt:lpstr>
      <vt:lpstr>6.3 掌握DBSCAN算法原理和使用</vt:lpstr>
      <vt:lpstr>6.3 掌握DBSCAN算法原理和使用</vt:lpstr>
      <vt:lpstr> 6.3 掌握DBSCAN算法原理和使用</vt:lpstr>
      <vt:lpstr>性能度量 – 内部指标（不带答案）</vt:lpstr>
      <vt:lpstr>性能度量 – 内部指标</vt:lpstr>
      <vt:lpstr>本章总结</vt:lpstr>
      <vt:lpstr>本章总结</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张 春越</cp:lastModifiedBy>
  <cp:revision>1978</cp:revision>
  <dcterms:created xsi:type="dcterms:W3CDTF">2009-03-19T21:17:53Z</dcterms:created>
  <dcterms:modified xsi:type="dcterms:W3CDTF">2022-10-11T15:04:44Z</dcterms:modified>
</cp:coreProperties>
</file>